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6" r:id="rId1"/>
  </p:sldMasterIdLst>
  <p:notesMasterIdLst>
    <p:notesMasterId r:id="rId41"/>
  </p:notesMasterIdLst>
  <p:sldIdLst>
    <p:sldId id="256" r:id="rId2"/>
    <p:sldId id="257" r:id="rId3"/>
    <p:sldId id="288" r:id="rId4"/>
    <p:sldId id="292" r:id="rId5"/>
    <p:sldId id="287" r:id="rId6"/>
    <p:sldId id="258" r:id="rId7"/>
    <p:sldId id="262" r:id="rId8"/>
    <p:sldId id="259" r:id="rId9"/>
    <p:sldId id="260" r:id="rId10"/>
    <p:sldId id="261" r:id="rId11"/>
    <p:sldId id="289" r:id="rId12"/>
    <p:sldId id="290" r:id="rId13"/>
    <p:sldId id="296" r:id="rId14"/>
    <p:sldId id="293" r:id="rId15"/>
    <p:sldId id="294" r:id="rId16"/>
    <p:sldId id="266" r:id="rId17"/>
    <p:sldId id="295" r:id="rId18"/>
    <p:sldId id="267" r:id="rId19"/>
    <p:sldId id="268" r:id="rId20"/>
    <p:sldId id="269" r:id="rId21"/>
    <p:sldId id="273" r:id="rId22"/>
    <p:sldId id="271" r:id="rId23"/>
    <p:sldId id="291" r:id="rId24"/>
    <p:sldId id="270" r:id="rId25"/>
    <p:sldId id="272" r:id="rId26"/>
    <p:sldId id="274" r:id="rId27"/>
    <p:sldId id="275" r:id="rId28"/>
    <p:sldId id="297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garin095@gmail.com" initials="g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0" autoAdjust="0"/>
    <p:restoredTop sz="86935" autoAdjust="0"/>
  </p:normalViewPr>
  <p:slideViewPr>
    <p:cSldViewPr snapToGrid="0">
      <p:cViewPr varScale="1">
        <p:scale>
          <a:sx n="73" d="100"/>
          <a:sy n="73" d="100"/>
        </p:scale>
        <p:origin x="-1042" y="-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294"/>
    </p:cViewPr>
  </p:sorterViewPr>
  <p:notesViewPr>
    <p:cSldViewPr snapToGrid="0">
      <p:cViewPr varScale="1">
        <p:scale>
          <a:sx n="64" d="100"/>
          <a:sy n="64" d="100"/>
        </p:scale>
        <p:origin x="-3158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1-31T17:00:51.928" idx="1">
    <p:pos x="10" y="10"/>
    <p:text>Данная препроцессорная обёртка предотвращает попытку многократного включения заголовочных файлов. Препроцессорные директивы обрабатываются до этапа компиляции, программой-препроцессором. Который, в свою очередь не допускает многократного определения одного и того же класса. Препроцессорная обёртка похожа на оператор условного выбора if. Директива #ifndef проверяет, определено ли имя APPLICATION_H, если нет, то управление передаётся директиве #define и определяется интерфейс класса. Если же имя APPLICATION_H уже определено, управление передаётся директиве #endif. Таким образом, исключается возможность многократного определения класса APPLICATION_H.</p:text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49C65C-EF22-4BA6-B841-9C20AA5D7982}" type="datetimeFigureOut">
              <a:rPr lang="ru-RU" smtClean="0"/>
              <a:t>02.09.2019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073D7C-65F8-4D70-932B-B90DD4ABE0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1023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73D7C-65F8-4D70-932B-B90DD4ABE08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4401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73D7C-65F8-4D70-932B-B90DD4ABE08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6145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73D7C-65F8-4D70-932B-B90DD4ABE08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2301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73D7C-65F8-4D70-932B-B90DD4ABE089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72042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73D7C-65F8-4D70-932B-B90DD4ABE089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6219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73D7C-65F8-4D70-932B-B90DD4ABE089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62195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73D7C-65F8-4D70-932B-B90DD4ABE089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6219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73D7C-65F8-4D70-932B-B90DD4ABE089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29915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73D7C-65F8-4D70-932B-B90DD4ABE089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62195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73D7C-65F8-4D70-932B-B90DD4ABE089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12783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Консольное приложение. Приложение, которое взаимодействует с пользователем через строку терминала. Кроме того, любое приложение на этапе запуска является консольным. 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Desktop GUI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(особенность – не выполняются до конца)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Mobile GUI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CGI –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приложения (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WEB-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приложения)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Сервисные приложения,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demon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’ы (не взаимодействуют с пользователем вообще, взаимодействуют только с программами).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73D7C-65F8-4D70-932B-B90DD4ABE089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8014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73D7C-65F8-4D70-932B-B90DD4ABE08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95338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73D7C-65F8-4D70-932B-B90DD4ABE089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99472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73D7C-65F8-4D70-932B-B90DD4ABE089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92886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73D7C-65F8-4D70-932B-B90DD4ABE089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0888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73D7C-65F8-4D70-932B-B90DD4ABE089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6939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73D7C-65F8-4D70-932B-B90DD4ABE089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02788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73D7C-65F8-4D70-932B-B90DD4ABE089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45190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73D7C-65F8-4D70-932B-B90DD4ABE089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54866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73D7C-65F8-4D70-932B-B90DD4ABE089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88491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73D7C-65F8-4D70-932B-B90DD4ABE089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12351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Данная препроцессорная обёртка предотвращает попытку многократного включения заголовочных файлов. Препроцессорные директивы обрабатываются до этапа компиляции, программой-препроцессором. Который, в свою очередь не допускает многократного определения одного и того же класса. Препроцессорная обёртка похожа на оператор условного выбора </a:t>
            </a:r>
            <a:r>
              <a:rPr lang="ru-RU" dirty="0" err="1"/>
              <a:t>if</a:t>
            </a:r>
            <a:r>
              <a:rPr lang="ru-RU" dirty="0"/>
              <a:t>. Директива #</a:t>
            </a:r>
            <a:r>
              <a:rPr lang="ru-RU" dirty="0" err="1"/>
              <a:t>ifndef</a:t>
            </a:r>
            <a:r>
              <a:rPr lang="ru-RU" dirty="0"/>
              <a:t> проверяет, определено ли имя APPLICATION_H, если нет, то управление передаётся директиве #</a:t>
            </a:r>
            <a:r>
              <a:rPr lang="ru-RU" dirty="0" err="1"/>
              <a:t>define</a:t>
            </a:r>
            <a:r>
              <a:rPr lang="ru-RU" dirty="0"/>
              <a:t> и определяется интерфейс класса. Если же имя APPLICATION_H уже определено, управление передаётся директиве #</a:t>
            </a:r>
            <a:r>
              <a:rPr lang="ru-RU" dirty="0" err="1"/>
              <a:t>endif</a:t>
            </a:r>
            <a:r>
              <a:rPr lang="ru-RU" dirty="0"/>
              <a:t>. Таким образом, исключается возможность многократного определения класса APPLICATION_H.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73D7C-65F8-4D70-932B-B90DD4ABE089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360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73D7C-65F8-4D70-932B-B90DD4ABE08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61046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73D7C-65F8-4D70-932B-B90DD4ABE089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92284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73D7C-65F8-4D70-932B-B90DD4ABE089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34675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73D7C-65F8-4D70-932B-B90DD4ABE089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15936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73D7C-65F8-4D70-932B-B90DD4ABE089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4884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73D7C-65F8-4D70-932B-B90DD4ABE089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69087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73D7C-65F8-4D70-932B-B90DD4ABE089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12818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73D7C-65F8-4D70-932B-B90DD4ABE089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68226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73D7C-65F8-4D70-932B-B90DD4ABE089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37681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73D7C-65F8-4D70-932B-B90DD4ABE089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9858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73D7C-65F8-4D70-932B-B90DD4ABE08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5822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73D7C-65F8-4D70-932B-B90DD4ABE08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7099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73D7C-65F8-4D70-932B-B90DD4ABE08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0639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73D7C-65F8-4D70-932B-B90DD4ABE08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6858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73D7C-65F8-4D70-932B-B90DD4ABE08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2181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73D7C-65F8-4D70-932B-B90DD4ABE08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3483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1D302-7CF4-4E2A-BB0D-A9217483DD13}" type="datetimeFigureOut">
              <a:rPr lang="ru-RU" smtClean="0"/>
              <a:t>02.09.2019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76F5C-2114-4F80-9D61-A74E602AE39D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1D302-7CF4-4E2A-BB0D-A9217483DD13}" type="datetimeFigureOut">
              <a:rPr lang="ru-RU" smtClean="0"/>
              <a:t>02.09.2019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76F5C-2114-4F80-9D61-A74E602AE39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09600"/>
            <a:ext cx="2743200" cy="5867400"/>
          </a:xfrm>
        </p:spPr>
        <p:txBody>
          <a:bodyPr vert="eaVert" anchor="b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8026400" cy="58674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1D302-7CF4-4E2A-BB0D-A9217483DD13}" type="datetimeFigureOut">
              <a:rPr lang="ru-RU" smtClean="0"/>
              <a:t>02.09.2019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76F5C-2114-4F80-9D61-A74E602AE39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1D302-7CF4-4E2A-BB0D-A9217483DD13}" type="datetimeFigureOut">
              <a:rPr lang="ru-RU" smtClean="0"/>
              <a:t>02.09.2019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76F5C-2114-4F80-9D61-A74E602AE39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362201"/>
            <a:ext cx="103632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65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1D302-7CF4-4E2A-BB0D-A9217483DD13}" type="datetimeFigureOut">
              <a:rPr lang="ru-RU" smtClean="0"/>
              <a:t>02.09.2019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76F5C-2114-4F80-9D61-A74E602AE39D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>
            <a:off x="975360" y="4599432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1D302-7CF4-4E2A-BB0D-A9217483DD13}" type="datetimeFigureOut">
              <a:rPr lang="ru-RU" smtClean="0"/>
              <a:t>02.09.2019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76F5C-2114-4F80-9D61-A74E602AE39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1D302-7CF4-4E2A-BB0D-A9217483DD13}" type="datetimeFigureOut">
              <a:rPr lang="ru-RU" smtClean="0"/>
              <a:t>02.09.2019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76F5C-2114-4F80-9D61-A74E602AE39D}" type="slidenum">
              <a:rPr lang="ru-RU" smtClean="0"/>
              <a:t>‹#›</a:t>
            </a:fld>
            <a:endParaRPr lang="ru-RU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49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1D302-7CF4-4E2A-BB0D-A9217483DD13}" type="datetimeFigureOut">
              <a:rPr lang="ru-RU" smtClean="0"/>
              <a:t>02.09.2019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76F5C-2114-4F80-9D61-A74E602AE39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1D302-7CF4-4E2A-BB0D-A9217483DD13}" type="datetimeFigureOut">
              <a:rPr lang="ru-RU" smtClean="0"/>
              <a:t>02.09.2019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76F5C-2114-4F80-9D61-A74E602AE39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792080"/>
            <a:ext cx="7620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53"/>
            <a:ext cx="2852928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1D302-7CF4-4E2A-BB0D-A9217483DD13}" type="datetimeFigureOut">
              <a:rPr lang="ru-RU" smtClean="0"/>
              <a:t>02.09.2019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76F5C-2114-4F80-9D61-A74E602AE39D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2152" y="3579942"/>
            <a:ext cx="5577840" cy="211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480"/>
            <a:ext cx="285690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1480" y="838201"/>
            <a:ext cx="787252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33600"/>
            <a:ext cx="2852928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1D302-7CF4-4E2A-BB0D-A9217483DD13}" type="datetimeFigureOut">
              <a:rPr lang="ru-RU" smtClean="0"/>
              <a:t>02.09.2019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76F5C-2114-4F80-9D61-A74E602AE39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0AF1D302-7CF4-4E2A-BB0D-A9217483DD13}" type="datetimeFigureOut">
              <a:rPr lang="ru-RU" smtClean="0"/>
              <a:t>02.09.2019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18288"/>
            <a:ext cx="5486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EFD76F5C-2114-4F80-9D61-A74E602AE39D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Семинар 1</a:t>
            </a:r>
            <a:br>
              <a:rPr lang="ru-RU" dirty="0"/>
            </a:b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Qt</a:t>
            </a:r>
            <a:r>
              <a:rPr lang="ru-RU" dirty="0"/>
              <a:t>.</a:t>
            </a:r>
            <a:r>
              <a:rPr lang="en-US" dirty="0"/>
              <a:t> </a:t>
            </a:r>
            <a:r>
              <a:rPr lang="ru-RU" dirty="0" smtClean="0"/>
              <a:t>Введение.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625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Особенности фреймворка </a:t>
            </a:r>
            <a:r>
              <a:rPr lang="en-US" dirty="0" err="1"/>
              <a:t>Qt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</a:t>
            </a:r>
            <a:r>
              <a:rPr lang="ru-RU" dirty="0"/>
              <a:t>Объектные иерархии или модель «компонент-контейнер»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2. </a:t>
            </a:r>
            <a:r>
              <a:rPr lang="ru-RU" dirty="0"/>
              <a:t>Механизм «сигнал-слот»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3. </a:t>
            </a:r>
            <a:r>
              <a:rPr lang="ru-RU" dirty="0"/>
              <a:t>Модульность библиотеки </a:t>
            </a:r>
            <a:r>
              <a:rPr lang="en-US" dirty="0" err="1"/>
              <a:t>Qt</a:t>
            </a:r>
            <a:r>
              <a:rPr lang="en-US" dirty="0"/>
              <a:t>;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4. </a:t>
            </a:r>
            <a:r>
              <a:rPr lang="ru-RU" dirty="0"/>
              <a:t>Типы разрабатываемых приложений</a:t>
            </a:r>
            <a:r>
              <a:rPr lang="en-US" dirty="0"/>
              <a:t>;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5. </a:t>
            </a:r>
            <a:r>
              <a:rPr lang="ru-RU" dirty="0"/>
              <a:t>Компилятор </a:t>
            </a:r>
            <a:r>
              <a:rPr lang="ru-RU" dirty="0" err="1"/>
              <a:t>метаобъектов</a:t>
            </a:r>
            <a:r>
              <a:rPr lang="ru-RU" dirty="0"/>
              <a:t> </a:t>
            </a:r>
            <a:r>
              <a:rPr lang="en-US" dirty="0"/>
              <a:t>MOC;</a:t>
            </a:r>
          </a:p>
          <a:p>
            <a:pPr marL="0" indent="0">
              <a:buNone/>
            </a:pPr>
            <a:r>
              <a:rPr lang="en-US" dirty="0"/>
              <a:t>6. </a:t>
            </a:r>
            <a:r>
              <a:rPr lang="ru-RU" dirty="0"/>
              <a:t>Собственная система описания проекта</a:t>
            </a:r>
            <a:r>
              <a:rPr lang="en-US" dirty="0"/>
              <a:t>.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806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2989729"/>
          </a:xfrm>
        </p:spPr>
        <p:txBody>
          <a:bodyPr/>
          <a:lstStyle/>
          <a:p>
            <a:pPr marL="0" indent="0">
              <a:buNone/>
            </a:pPr>
            <a:r>
              <a:rPr lang="ru-RU" u="sng" dirty="0" smtClean="0"/>
              <a:t>В С++:</a:t>
            </a:r>
          </a:p>
          <a:p>
            <a:pPr marL="0" indent="0">
              <a:buNone/>
            </a:pPr>
            <a:r>
              <a:rPr lang="ru-RU" dirty="0" smtClean="0"/>
              <a:t>Для выделения памяти под объект используется оператор </a:t>
            </a:r>
            <a:r>
              <a:rPr lang="en-US" dirty="0" smtClean="0"/>
              <a:t>new().</a:t>
            </a:r>
          </a:p>
          <a:p>
            <a:pPr marL="0" indent="0">
              <a:buNone/>
            </a:pPr>
            <a:r>
              <a:rPr lang="ru-RU" dirty="0" smtClean="0"/>
              <a:t>Для освобождения памяти используется оператор </a:t>
            </a:r>
            <a:r>
              <a:rPr lang="en-US" dirty="0" smtClean="0"/>
              <a:t>delete().</a:t>
            </a:r>
          </a:p>
          <a:p>
            <a:pPr marL="0" indent="0">
              <a:buNone/>
            </a:pPr>
            <a:r>
              <a:rPr lang="ru-RU" u="sng" dirty="0" smtClean="0"/>
              <a:t>В </a:t>
            </a:r>
            <a:r>
              <a:rPr lang="en-US" u="sng" dirty="0" err="1" smtClean="0"/>
              <a:t>Qt</a:t>
            </a:r>
            <a:r>
              <a:rPr lang="en-US" u="sng" dirty="0" smtClean="0"/>
              <a:t>:</a:t>
            </a:r>
          </a:p>
          <a:p>
            <a:pPr marL="0" indent="0">
              <a:buNone/>
            </a:pPr>
            <a:r>
              <a:rPr lang="ru-RU" dirty="0" smtClean="0"/>
              <a:t>Контейнер – объект, который может содержать в своем составе другие объекты (компоненты). При уничтожении контейнера, уничтожаются все его компоненты.</a:t>
            </a:r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sz="4000" dirty="0"/>
              <a:t>Особенности </a:t>
            </a:r>
            <a:r>
              <a:rPr lang="en-US" sz="4000" dirty="0"/>
              <a:t>Qt. </a:t>
            </a:r>
            <a:r>
              <a:rPr lang="ru-RU" sz="4000" dirty="0"/>
              <a:t>Объектные иерархии или модель «компонент-контейнер*»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744070" y="4746631"/>
            <a:ext cx="2788023" cy="1776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891984" y="4907996"/>
            <a:ext cx="179295" cy="2053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232643" y="4907996"/>
            <a:ext cx="179295" cy="2053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1600198" y="4907996"/>
            <a:ext cx="179295" cy="2053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1331257" y="5910263"/>
            <a:ext cx="1613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Контейнер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1855693" y="4813011"/>
            <a:ext cx="1604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Компоненты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3532093" y="4729539"/>
            <a:ext cx="793376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u="sng" dirty="0" smtClean="0"/>
              <a:t>Ограничения: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 smtClean="0"/>
              <a:t>Один компонент не может принадлежать одновременно двум контейнерам.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 smtClean="0"/>
              <a:t>Любой компонент может быть контейнером.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 smtClean="0"/>
              <a:t>Любой контейнер может быть компонентом.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297412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495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 smtClean="0"/>
              <a:t>Механизм «компонент-контейнер» реализован в классе </a:t>
            </a:r>
            <a:r>
              <a:rPr lang="en-US" dirty="0" err="1" smtClean="0"/>
              <a:t>QObject</a:t>
            </a:r>
            <a:r>
              <a:rPr lang="en-US" dirty="0" smtClean="0"/>
              <a:t>.</a:t>
            </a:r>
            <a:r>
              <a:rPr lang="ru-RU" dirty="0" smtClean="0"/>
              <a:t> Производные </a:t>
            </a:r>
            <a:r>
              <a:rPr lang="ru-RU" dirty="0"/>
              <a:t>от </a:t>
            </a:r>
            <a:r>
              <a:rPr lang="en-US" dirty="0" err="1"/>
              <a:t>QObject</a:t>
            </a:r>
            <a:r>
              <a:rPr lang="ru-RU" dirty="0"/>
              <a:t> классы </a:t>
            </a:r>
            <a:r>
              <a:rPr lang="ru-RU" dirty="0" smtClean="0"/>
              <a:t>наследуют данный механизм.</a:t>
            </a:r>
          </a:p>
          <a:p>
            <a:pPr marL="0" indent="0">
              <a:buNone/>
            </a:pPr>
            <a:r>
              <a:rPr lang="ru-RU" dirty="0" smtClean="0"/>
              <a:t>Конструктор класса </a:t>
            </a:r>
            <a:r>
              <a:rPr lang="en-US" dirty="0" err="1" smtClean="0"/>
              <a:t>QObject</a:t>
            </a:r>
            <a:r>
              <a:rPr lang="ru-RU" dirty="0" smtClean="0"/>
              <a:t>:</a:t>
            </a:r>
            <a:endParaRPr lang="ru-RU" dirty="0"/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QObject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QObject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pobj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= 0); </a:t>
            </a:r>
            <a:r>
              <a:rPr lang="en-US" dirty="0"/>
              <a:t>// </a:t>
            </a:r>
            <a:r>
              <a:rPr lang="ru-RU" dirty="0"/>
              <a:t>в параметре передается указатель на объект-предок (если передается 0, то у создаваемого объекта нет предка и он является объектом верхнего уровня</a:t>
            </a:r>
            <a:r>
              <a:rPr lang="ru-RU" dirty="0" smtClean="0"/>
              <a:t>).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Пример</a:t>
            </a:r>
            <a:r>
              <a:rPr lang="ru-RU" dirty="0"/>
              <a:t>:</a:t>
            </a:r>
          </a:p>
          <a:p>
            <a:pPr marL="0" indent="0">
              <a:buNone/>
            </a:pPr>
            <a:r>
              <a:rPr lang="en-US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QObject</a:t>
            </a:r>
            <a:r>
              <a:rPr lang="en-US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* pobj1 = new </a:t>
            </a:r>
            <a:r>
              <a:rPr lang="en-US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QObject</a:t>
            </a:r>
            <a:r>
              <a:rPr lang="en-US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QObject</a:t>
            </a:r>
            <a:r>
              <a:rPr lang="en-US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* pobj2= new </a:t>
            </a:r>
            <a:r>
              <a:rPr lang="en-US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QObject</a:t>
            </a:r>
            <a:r>
              <a:rPr lang="en-US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 (pobj1</a:t>
            </a:r>
            <a:r>
              <a:rPr lang="en-US" spc="-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pc="-1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QObject</a:t>
            </a:r>
            <a:r>
              <a:rPr lang="en-US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* pobj3= new </a:t>
            </a:r>
            <a:r>
              <a:rPr lang="en-US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QObject</a:t>
            </a:r>
            <a:r>
              <a:rPr lang="en-US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 (pobj1);</a:t>
            </a:r>
          </a:p>
          <a:p>
            <a:pPr marL="0" indent="0">
              <a:buNone/>
            </a:pPr>
            <a:r>
              <a:rPr lang="en-US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QObject</a:t>
            </a:r>
            <a:r>
              <a:rPr lang="en-US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* pobj4= new </a:t>
            </a:r>
            <a:r>
              <a:rPr lang="en-US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QObject</a:t>
            </a:r>
            <a:r>
              <a:rPr lang="en-US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 (pobj2</a:t>
            </a:r>
            <a:r>
              <a:rPr lang="en-US" spc="-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sz="4000" dirty="0"/>
              <a:t>Особенности </a:t>
            </a:r>
            <a:r>
              <a:rPr lang="en-US" sz="4000" dirty="0"/>
              <a:t>Qt. </a:t>
            </a:r>
            <a:r>
              <a:rPr lang="ru-RU" sz="4000" dirty="0"/>
              <a:t>Объектные иерархии или </a:t>
            </a:r>
            <a:r>
              <a:rPr lang="ru-RU" sz="4000" dirty="0" smtClean="0"/>
              <a:t>механизм «компонент-контейнер</a:t>
            </a:r>
            <a:r>
              <a:rPr lang="ru-RU" sz="4000" dirty="0"/>
              <a:t>*»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8641976" y="3729318"/>
            <a:ext cx="1497106" cy="5737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pobj1 </a:t>
            </a:r>
            <a:endParaRPr lang="ru-RU" b="1" dirty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7391398" y="4679577"/>
            <a:ext cx="1429873" cy="5737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-15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pobj</a:t>
            </a:r>
            <a:r>
              <a:rPr lang="ru-RU" b="1" spc="-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b="1" spc="-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b="1" dirty="0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9684121" y="4679576"/>
            <a:ext cx="1429873" cy="5737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-15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pobj</a:t>
            </a:r>
            <a:r>
              <a:rPr lang="ru-RU" b="1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b="1" spc="-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b="1" dirty="0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7391398" y="5576048"/>
            <a:ext cx="1429873" cy="5737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-15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pobj</a:t>
            </a:r>
            <a:r>
              <a:rPr lang="ru-RU" b="1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b="1" spc="-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b="1" dirty="0"/>
          </a:p>
        </p:txBody>
      </p:sp>
      <p:cxnSp>
        <p:nvCxnSpPr>
          <p:cNvPr id="13" name="Прямая со стрелкой 12"/>
          <p:cNvCxnSpPr>
            <a:stCxn id="5" idx="2"/>
            <a:endCxn id="6" idx="0"/>
          </p:cNvCxnSpPr>
          <p:nvPr/>
        </p:nvCxnSpPr>
        <p:spPr>
          <a:xfrm flipH="1">
            <a:off x="8106335" y="4303059"/>
            <a:ext cx="1284194" cy="3765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5" idx="2"/>
            <a:endCxn id="8" idx="0"/>
          </p:cNvCxnSpPr>
          <p:nvPr/>
        </p:nvCxnSpPr>
        <p:spPr>
          <a:xfrm>
            <a:off x="9390529" y="4303059"/>
            <a:ext cx="1008529" cy="3765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endCxn id="9" idx="0"/>
          </p:cNvCxnSpPr>
          <p:nvPr/>
        </p:nvCxnSpPr>
        <p:spPr>
          <a:xfrm>
            <a:off x="8106334" y="5253318"/>
            <a:ext cx="1" cy="3227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537880" y="6324618"/>
            <a:ext cx="111431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1" spc="-150" dirty="0">
                <a:cs typeface="Courier New" panose="02070309020205020404" pitchFamily="49" charset="0"/>
              </a:rPr>
              <a:t>*Не путать </a:t>
            </a:r>
            <a:r>
              <a:rPr lang="ru-RU" b="1" i="1" spc="-150" dirty="0" smtClean="0">
                <a:cs typeface="Courier New" panose="02070309020205020404" pitchFamily="49" charset="0"/>
              </a:rPr>
              <a:t>механизм</a:t>
            </a:r>
            <a:r>
              <a:rPr lang="en-US" b="1" i="1" spc="-150" dirty="0" smtClean="0">
                <a:cs typeface="Courier New" panose="02070309020205020404" pitchFamily="49" charset="0"/>
              </a:rPr>
              <a:t> </a:t>
            </a:r>
            <a:r>
              <a:rPr lang="ru-RU" b="1" i="1" spc="-150" dirty="0" smtClean="0">
                <a:cs typeface="Courier New" panose="02070309020205020404" pitchFamily="49" charset="0"/>
              </a:rPr>
              <a:t>«компонент-контейнер» </a:t>
            </a:r>
            <a:r>
              <a:rPr lang="ru-RU" b="1" i="1" spc="-150" dirty="0">
                <a:cs typeface="Courier New" panose="02070309020205020404" pitchFamily="49" charset="0"/>
              </a:rPr>
              <a:t>с контейнерными классами </a:t>
            </a:r>
            <a:r>
              <a:rPr lang="en-US" b="1" i="1" spc="-150" dirty="0" err="1" smtClean="0">
                <a:cs typeface="Courier New" panose="02070309020205020404" pitchFamily="49" charset="0"/>
              </a:rPr>
              <a:t>Qt</a:t>
            </a:r>
            <a:r>
              <a:rPr lang="ru-RU" b="1" i="1" spc="-150" dirty="0" smtClean="0">
                <a:cs typeface="Courier New" panose="02070309020205020404" pitchFamily="49" charset="0"/>
              </a:rPr>
              <a:t>!</a:t>
            </a:r>
            <a:endParaRPr lang="en-US" b="1" i="1" spc="-150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18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Особенности </a:t>
            </a:r>
            <a:r>
              <a:rPr lang="en-US" dirty="0"/>
              <a:t>Qt. </a:t>
            </a:r>
            <a:r>
              <a:rPr lang="ru-RU" dirty="0"/>
              <a:t>Механизм «сигнал-слот».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32900" y="6136587"/>
            <a:ext cx="8526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Рис. Пульт управления АНПА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900" y="1346265"/>
            <a:ext cx="8526916" cy="4796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765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Особенности </a:t>
            </a:r>
            <a:r>
              <a:rPr lang="en-US" dirty="0"/>
              <a:t>Qt. </a:t>
            </a:r>
            <a:r>
              <a:rPr lang="ru-RU" dirty="0"/>
              <a:t>Механизм «сигнал-слот».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838201"/>
          </a:xfrm>
        </p:spPr>
        <p:txBody>
          <a:bodyPr>
            <a:normAutofit/>
          </a:bodyPr>
          <a:lstStyle/>
          <a:p>
            <a:r>
              <a:rPr lang="ru-RU" dirty="0" smtClean="0"/>
              <a:t>Механизм «сигнал-слот» используется для коммуникации между объектами.</a:t>
            </a:r>
          </a:p>
          <a:p>
            <a:pPr lvl="8"/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64" y="2438401"/>
            <a:ext cx="4867833" cy="36508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0964" y="6071347"/>
            <a:ext cx="4867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Рис. Механизм «сигнал-слот» в исполнении </a:t>
            </a:r>
            <a:r>
              <a:rPr lang="ru-RU" dirty="0" err="1" smtClean="0"/>
              <a:t>мудакенов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6113927" y="2348754"/>
            <a:ext cx="53429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/>
              <a:t>Сигнал – метод, который в состоянии осуществить пересылку сообщений.</a:t>
            </a:r>
          </a:p>
          <a:p>
            <a:pPr algn="just"/>
            <a:endParaRPr lang="ru-RU" sz="2400" dirty="0"/>
          </a:p>
          <a:p>
            <a:pPr algn="just"/>
            <a:r>
              <a:rPr lang="ru-RU" sz="2400" dirty="0" smtClean="0"/>
              <a:t>Слот – метод, который присоединяется к сигналам (вызывается в ответ на определенный сигнал).</a:t>
            </a:r>
          </a:p>
        </p:txBody>
      </p:sp>
    </p:spTree>
    <p:extLst>
      <p:ext uri="{BB962C8B-B14F-4D97-AF65-F5344CB8AC3E}">
        <p14:creationId xmlns:p14="http://schemas.microsoft.com/office/powerpoint/2010/main" val="242098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Особенности </a:t>
            </a:r>
            <a:r>
              <a:rPr lang="en-US" dirty="0"/>
              <a:t>Qt. </a:t>
            </a:r>
            <a:r>
              <a:rPr lang="ru-RU" dirty="0"/>
              <a:t>Механизм «сигнал-слот».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Преимущества, которые дает программисту механизм «сигнал-слот»:</a:t>
            </a:r>
          </a:p>
          <a:p>
            <a:r>
              <a:rPr lang="ru-RU" dirty="0" smtClean="0"/>
              <a:t>Соединяемые сигналы и слоты абсолютно независимы и реализованы отдельно друг от друга. Следовательно, большой проект можно разделить на компоненты, которые будут реализовываться разными программистами по отдельности и будут соединяться при помощи сигналов и слотов вместе.</a:t>
            </a:r>
          </a:p>
          <a:p>
            <a:r>
              <a:rPr lang="ru-RU" dirty="0" smtClean="0"/>
              <a:t>Соединение сигналов и слотов можно производить в любой точке приложения.</a:t>
            </a:r>
          </a:p>
          <a:p>
            <a:r>
              <a:rPr lang="ru-RU" dirty="0" smtClean="0"/>
              <a:t>Соединение сигнала и слота можно осуществлять даже между объектами, которые находятся в различных потоках.</a:t>
            </a:r>
          </a:p>
          <a:p>
            <a:r>
              <a:rPr lang="ru-RU" dirty="0" smtClean="0"/>
              <a:t>При уничтожении объекта происходит автоматическое разъединение всех сигнально-</a:t>
            </a:r>
            <a:r>
              <a:rPr lang="ru-RU" dirty="0" err="1" smtClean="0"/>
              <a:t>слотовых</a:t>
            </a:r>
            <a:r>
              <a:rPr lang="ru-RU" dirty="0" smtClean="0"/>
              <a:t> связей.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642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Особенности </a:t>
            </a:r>
            <a:r>
              <a:rPr lang="en-US" dirty="0"/>
              <a:t>Qt. </a:t>
            </a:r>
            <a:r>
              <a:rPr lang="ru-RU" dirty="0"/>
              <a:t>Механизм «сигнал-слот».</a:t>
            </a:r>
          </a:p>
        </p:txBody>
      </p:sp>
      <p:pic>
        <p:nvPicPr>
          <p:cNvPr id="5" name="Объект 4" descr="Файл:Signals.and.slots.start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67" y="2579349"/>
            <a:ext cx="5476064" cy="378287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461667" y="1471353"/>
            <a:ext cx="54760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Одному сигналу может соответствовать много слотов.</a:t>
            </a:r>
          </a:p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5937731" y="1471353"/>
            <a:ext cx="54760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Одному слоту может соответствовать много сигналов.</a:t>
            </a:r>
          </a:p>
          <a:p>
            <a:endParaRPr lang="ru-RU" dirty="0"/>
          </a:p>
        </p:txBody>
      </p:sp>
      <p:pic>
        <p:nvPicPr>
          <p:cNvPr id="7170" name="Picture 2" descr="Картинки по запросу телефонистка на станции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0" y="2565788"/>
            <a:ext cx="523875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58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Особенности </a:t>
            </a:r>
            <a:r>
              <a:rPr lang="en-US" dirty="0"/>
              <a:t>Qt. </a:t>
            </a:r>
            <a:r>
              <a:rPr lang="ru-RU" dirty="0"/>
              <a:t>Механизм «сигнал-слот».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/>
              <a:t>Недостатки, связанные с применением механизма «сигнал-слот»:</a:t>
            </a:r>
          </a:p>
          <a:p>
            <a:r>
              <a:rPr lang="ru-RU" dirty="0"/>
              <a:t>Сигналы и слоты не являются частью языка С++, поэтому требуется запуск дополнительного препроцессора перед компиляцией программы.</a:t>
            </a:r>
          </a:p>
          <a:p>
            <a:pPr marL="0" indent="0">
              <a:buNone/>
            </a:pPr>
            <a:endParaRPr lang="ru-RU" dirty="0" smtClean="0"/>
          </a:p>
          <a:p>
            <a:r>
              <a:rPr lang="ru-RU" dirty="0"/>
              <a:t>Данный механизм реализован в классе </a:t>
            </a:r>
            <a:r>
              <a:rPr lang="en-US" dirty="0" err="1"/>
              <a:t>QObject</a:t>
            </a:r>
            <a:r>
              <a:rPr lang="en-US" dirty="0"/>
              <a:t>. </a:t>
            </a:r>
            <a:r>
              <a:rPr lang="ru-RU" dirty="0"/>
              <a:t>Для использования сигналов и слотов, класс должен быть унаследован от </a:t>
            </a:r>
            <a:r>
              <a:rPr lang="en-US" dirty="0" err="1"/>
              <a:t>QObject</a:t>
            </a:r>
            <a:r>
              <a:rPr lang="ru-RU" dirty="0"/>
              <a:t>, а в описании класса должен быть прописан макрос </a:t>
            </a:r>
            <a:r>
              <a:rPr lang="en-US" dirty="0"/>
              <a:t>Q_OBJECT</a:t>
            </a:r>
            <a:r>
              <a:rPr lang="en-US" dirty="0" smtClean="0"/>
              <a:t>.</a:t>
            </a:r>
            <a:endParaRPr lang="ru-RU" dirty="0" smtClean="0"/>
          </a:p>
          <a:p>
            <a:pPr marL="0" indent="0">
              <a:buNone/>
            </a:pPr>
            <a:endParaRPr lang="ru-RU" dirty="0" smtClean="0"/>
          </a:p>
          <a:p>
            <a:r>
              <a:rPr lang="ru-RU" dirty="0" smtClean="0"/>
              <a:t>В процессе компиляции не производится никаких проверок: имеется ли сигнал или слот в соответствующих классах или нет; совместимы ли сигнал и слот друг с другом и могут ли они быть соединены вместе. (хотя в </a:t>
            </a:r>
            <a:r>
              <a:rPr lang="en-US" dirty="0" smtClean="0"/>
              <a:t>Qt5 </a:t>
            </a:r>
            <a:r>
              <a:rPr lang="ru-RU" dirty="0" smtClean="0"/>
              <a:t>реализован новый механизм, который частично устраняет этот недостаток).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804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942" y="190500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ru-RU" sz="4200" dirty="0"/>
              <a:t>Модульность.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8961975"/>
              </p:ext>
            </p:extLst>
          </p:nvPr>
        </p:nvGraphicFramePr>
        <p:xfrm>
          <a:off x="2151611" y="2344808"/>
          <a:ext cx="7888778" cy="4038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4389">
                  <a:extLst>
                    <a:ext uri="{9D8B030D-6E8A-4147-A177-3AD203B41FA5}">
                      <a16:colId xmlns="" xmlns:a16="http://schemas.microsoft.com/office/drawing/2014/main" val="905405053"/>
                    </a:ext>
                  </a:extLst>
                </a:gridCol>
                <a:gridCol w="3944389">
                  <a:extLst>
                    <a:ext uri="{9D8B030D-6E8A-4147-A177-3AD203B41FA5}">
                      <a16:colId xmlns="" xmlns:a16="http://schemas.microsoft.com/office/drawing/2014/main" val="23095717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Основные</a:t>
                      </a:r>
                      <a:r>
                        <a:rPr lang="ru-RU" baseline="0" dirty="0"/>
                        <a:t> модули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Дополнительные модули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0678002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QtCore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QtNetwork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5023647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QtSerialPort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63891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QtQML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6618264"/>
                  </a:ext>
                </a:extLst>
              </a:tr>
              <a:tr h="431509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QtGui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QtXML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4042341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QTSql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452142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QtOpenGL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564364"/>
                  </a:ext>
                </a:extLst>
              </a:tr>
              <a:tr h="64008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QtWidgets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QtScript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20549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QtPy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796690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QtMultimedia</a:t>
                      </a:r>
                      <a:r>
                        <a:rPr lang="en-US" baseline="0" dirty="0"/>
                        <a:t> </a:t>
                      </a:r>
                      <a:r>
                        <a:rPr lang="ru-RU" dirty="0"/>
                        <a:t>и</a:t>
                      </a:r>
                      <a:r>
                        <a:rPr lang="ru-RU" baseline="0" dirty="0"/>
                        <a:t> т.д.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6969134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63573" y="1211375"/>
            <a:ext cx="107654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Библиотека </a:t>
            </a:r>
            <a:r>
              <a:rPr lang="en-US" dirty="0" err="1"/>
              <a:t>Qt</a:t>
            </a:r>
            <a:r>
              <a:rPr lang="en-US" dirty="0"/>
              <a:t> –</a:t>
            </a:r>
            <a:r>
              <a:rPr lang="ru-RU" dirty="0"/>
              <a:t> это множество классов (более 500). </a:t>
            </a:r>
            <a:r>
              <a:rPr lang="en-US" dirty="0" err="1"/>
              <a:t>Qt</a:t>
            </a:r>
            <a:r>
              <a:rPr lang="en-US" dirty="0"/>
              <a:t> </a:t>
            </a:r>
            <a:r>
              <a:rPr lang="ru-RU" dirty="0"/>
              <a:t>не является единым целым, она разбита на модули. В зависимости от требований к проекту вы можете выбрать какие модули подключить, но любая </a:t>
            </a:r>
            <a:r>
              <a:rPr lang="en-US" dirty="0" err="1"/>
              <a:t>Qt</a:t>
            </a:r>
            <a:r>
              <a:rPr lang="en-US" dirty="0"/>
              <a:t>-</a:t>
            </a:r>
            <a:r>
              <a:rPr lang="ru-RU" dirty="0"/>
              <a:t>программа должна использовать хотя бы один из основных модулей </a:t>
            </a:r>
            <a:r>
              <a:rPr lang="en-US" dirty="0"/>
              <a:t>– </a:t>
            </a:r>
            <a:r>
              <a:rPr lang="en-US" dirty="0" err="1"/>
              <a:t>QtCore</a:t>
            </a:r>
            <a:r>
              <a:rPr lang="en-US" dirty="0"/>
              <a:t>, </a:t>
            </a:r>
            <a:r>
              <a:rPr lang="en-US" dirty="0" err="1"/>
              <a:t>QtGui</a:t>
            </a:r>
            <a:r>
              <a:rPr lang="en-US" dirty="0"/>
              <a:t> </a:t>
            </a:r>
            <a:r>
              <a:rPr lang="ru-RU" dirty="0"/>
              <a:t>или </a:t>
            </a:r>
            <a:r>
              <a:rPr lang="en-US" dirty="0" err="1"/>
              <a:t>QtWidgets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429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Особенности </a:t>
            </a:r>
            <a:r>
              <a:rPr lang="en-US" dirty="0"/>
              <a:t>Qt. </a:t>
            </a:r>
            <a:r>
              <a:rPr lang="ru-RU" dirty="0"/>
              <a:t>Типы разрабатываемых приложений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9601" y="1594624"/>
            <a:ext cx="10972800" cy="48396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Типы приложений:</a:t>
            </a:r>
          </a:p>
          <a:p>
            <a:pPr lvl="0"/>
            <a:r>
              <a:rPr lang="ru-RU" dirty="0"/>
              <a:t>Консольное </a:t>
            </a:r>
            <a:r>
              <a:rPr lang="ru-RU" dirty="0" smtClean="0"/>
              <a:t>приложение</a:t>
            </a:r>
            <a:r>
              <a:rPr lang="en-US" dirty="0"/>
              <a:t>;</a:t>
            </a:r>
            <a:endParaRPr lang="en-US" dirty="0" smtClean="0"/>
          </a:p>
          <a:p>
            <a:pPr lvl="0"/>
            <a:r>
              <a:rPr lang="en-US" dirty="0" smtClean="0"/>
              <a:t>Desktop GUI;</a:t>
            </a:r>
          </a:p>
          <a:p>
            <a:pPr lvl="0"/>
            <a:r>
              <a:rPr lang="en-US" dirty="0" smtClean="0"/>
              <a:t>Mobile GUI;</a:t>
            </a:r>
            <a:endParaRPr lang="ru-RU" dirty="0"/>
          </a:p>
          <a:p>
            <a:pPr lvl="0"/>
            <a:r>
              <a:rPr lang="en-US" dirty="0"/>
              <a:t>CGI – </a:t>
            </a:r>
            <a:r>
              <a:rPr lang="ru-RU" dirty="0"/>
              <a:t>приложения (</a:t>
            </a:r>
            <a:r>
              <a:rPr lang="en-US" dirty="0"/>
              <a:t>WEB-</a:t>
            </a:r>
            <a:r>
              <a:rPr lang="ru-RU" dirty="0"/>
              <a:t>приложения</a:t>
            </a:r>
            <a:r>
              <a:rPr lang="ru-RU" dirty="0" smtClean="0"/>
              <a:t>)</a:t>
            </a:r>
            <a:r>
              <a:rPr lang="en-US" dirty="0" smtClean="0"/>
              <a:t>;</a:t>
            </a:r>
            <a:endParaRPr lang="ru-RU" dirty="0"/>
          </a:p>
          <a:p>
            <a:pPr lvl="0"/>
            <a:r>
              <a:rPr lang="ru-RU" dirty="0"/>
              <a:t>Сервисные приложения, </a:t>
            </a:r>
            <a:r>
              <a:rPr lang="en-US" dirty="0"/>
              <a:t>demon</a:t>
            </a:r>
            <a:r>
              <a:rPr lang="ru-RU" dirty="0"/>
              <a:t>’ы (не взаимодействуют с пользователем вообще, взаимодействуют только с программами</a:t>
            </a:r>
            <a:r>
              <a:rPr lang="ru-RU" dirty="0" smtClean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20208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1608" y="384110"/>
            <a:ext cx="10972800" cy="990600"/>
          </a:xfrm>
        </p:spPr>
        <p:txBody>
          <a:bodyPr/>
          <a:lstStyle/>
          <a:p>
            <a:pPr algn="ctr"/>
            <a:r>
              <a:rPr lang="ru-RU" dirty="0" smtClean="0"/>
              <a:t>Что </a:t>
            </a:r>
            <a:r>
              <a:rPr lang="ru-RU" dirty="0"/>
              <a:t>такое </a:t>
            </a:r>
            <a:r>
              <a:rPr lang="en-US" dirty="0" err="1"/>
              <a:t>Qt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9600" y="1310499"/>
            <a:ext cx="10972800" cy="492893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 smtClean="0"/>
              <a:t>Qt</a:t>
            </a:r>
            <a:r>
              <a:rPr lang="en-US" dirty="0" smtClean="0"/>
              <a:t> - </a:t>
            </a:r>
            <a:r>
              <a:rPr lang="ru-RU" dirty="0" smtClean="0"/>
              <a:t>кроссплатформенный </a:t>
            </a:r>
            <a:r>
              <a:rPr lang="ru-RU" dirty="0" err="1" smtClean="0"/>
              <a:t>фреймворк</a:t>
            </a:r>
            <a:r>
              <a:rPr lang="en-US" dirty="0" smtClean="0"/>
              <a:t> </a:t>
            </a:r>
            <a:r>
              <a:rPr lang="ru-RU" dirty="0" smtClean="0"/>
              <a:t>для разработки приложений</a:t>
            </a:r>
            <a:r>
              <a:rPr lang="en-US" dirty="0"/>
              <a:t>.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 smtClean="0">
                <a:latin typeface="Arial (Основной текст)"/>
              </a:rPr>
              <a:t>Фреймворк ( от</a:t>
            </a:r>
            <a:r>
              <a:rPr lang="ru-RU" dirty="0">
                <a:latin typeface="Arial (Основной текст)"/>
              </a:rPr>
              <a:t> </a:t>
            </a:r>
            <a:r>
              <a:rPr lang="ru-RU" i="1" dirty="0" err="1">
                <a:latin typeface="Arial (Основной текст)"/>
              </a:rPr>
              <a:t>framework</a:t>
            </a:r>
            <a:r>
              <a:rPr lang="ru-RU" dirty="0">
                <a:latin typeface="Arial (Основной текст)"/>
              </a:rPr>
              <a:t> — каркас, структура) — </a:t>
            </a:r>
            <a:r>
              <a:rPr lang="ru-RU" dirty="0" smtClean="0">
                <a:latin typeface="Arial (Основной текст)"/>
              </a:rPr>
              <a:t>программная платформа, </a:t>
            </a:r>
            <a:r>
              <a:rPr lang="ru-RU" dirty="0">
                <a:latin typeface="Arial (Основной текст)"/>
              </a:rPr>
              <a:t>определяющая структуру программной системы</a:t>
            </a:r>
            <a:r>
              <a:rPr lang="ru-RU" dirty="0" smtClean="0">
                <a:latin typeface="Arial (Основной текст)"/>
              </a:rPr>
              <a:t>; программное обеспечение, </a:t>
            </a:r>
            <a:r>
              <a:rPr lang="ru-RU" dirty="0">
                <a:latin typeface="Arial (Основной текст)"/>
              </a:rPr>
              <a:t>облегчающее разработку и объединение разных компонентов большого программного </a:t>
            </a:r>
            <a:r>
              <a:rPr lang="ru-RU" dirty="0" smtClean="0">
                <a:latin typeface="Arial (Основной текст)"/>
              </a:rPr>
              <a:t>проекта</a:t>
            </a:r>
            <a:r>
              <a:rPr lang="en-US" dirty="0" smtClean="0">
                <a:latin typeface="Arial (Основной текст)"/>
              </a:rPr>
              <a:t>.</a:t>
            </a:r>
            <a:endParaRPr lang="ru-RU" dirty="0" smtClean="0">
              <a:latin typeface="Arial (Основной текст)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952" y="1669901"/>
            <a:ext cx="6023162" cy="300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12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err="1"/>
              <a:t>Qt</a:t>
            </a:r>
            <a:r>
              <a:rPr lang="en-US" dirty="0"/>
              <a:t> </a:t>
            </a:r>
            <a:r>
              <a:rPr lang="ru-RU" dirty="0"/>
              <a:t>Особенности. Компилятор </a:t>
            </a:r>
            <a:r>
              <a:rPr lang="ru-RU" dirty="0" err="1"/>
              <a:t>метаобъектов</a:t>
            </a:r>
            <a:r>
              <a:rPr lang="ru-RU" dirty="0"/>
              <a:t> </a:t>
            </a:r>
            <a:r>
              <a:rPr lang="en-US" dirty="0"/>
              <a:t>MOC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МОС (</a:t>
            </a:r>
            <a:r>
              <a:rPr lang="en-US" dirty="0"/>
              <a:t>Meta Object Compiler</a:t>
            </a:r>
            <a:r>
              <a:rPr lang="ru-RU" dirty="0"/>
              <a:t>) – </a:t>
            </a:r>
            <a:r>
              <a:rPr lang="ru-RU" dirty="0" err="1"/>
              <a:t>метаобъектный</a:t>
            </a:r>
            <a:r>
              <a:rPr lang="ru-RU" dirty="0"/>
              <a:t> </a:t>
            </a:r>
            <a:r>
              <a:rPr lang="ru-RU" dirty="0" smtClean="0"/>
              <a:t>компилятор.</a:t>
            </a:r>
          </a:p>
          <a:p>
            <a:pPr marL="0" indent="0">
              <a:buNone/>
            </a:pPr>
            <a:r>
              <a:rPr lang="ru-RU" dirty="0" smtClean="0"/>
              <a:t>МОС - механизм </a:t>
            </a:r>
            <a:r>
              <a:rPr lang="en-US" dirty="0" err="1" smtClean="0"/>
              <a:t>Qt</a:t>
            </a:r>
            <a:r>
              <a:rPr lang="ru-RU" dirty="0" smtClean="0"/>
              <a:t>, который добавляет необходимый код </a:t>
            </a:r>
            <a:r>
              <a:rPr lang="en-US" dirty="0" smtClean="0"/>
              <a:t>C++ </a:t>
            </a:r>
            <a:r>
              <a:rPr lang="ru-RU" dirty="0" smtClean="0"/>
              <a:t> в проект (реализует механизм сигнал-слот, создает код С++ для графического интерфейса, фалов ресурсов и т.п.).</a:t>
            </a:r>
          </a:p>
          <a:p>
            <a:pPr marL="0" indent="0">
              <a:buNone/>
            </a:pPr>
            <a:r>
              <a:rPr lang="ru-RU" dirty="0" smtClean="0"/>
              <a:t> </a:t>
            </a:r>
            <a:r>
              <a:rPr lang="ru-RU" dirty="0"/>
              <a:t>Полученный код сохраняется в файле с прототипом имени:    </a:t>
            </a:r>
            <a:r>
              <a:rPr lang="en-US" dirty="0" err="1"/>
              <a:t>moc</a:t>
            </a:r>
            <a:r>
              <a:rPr lang="ru-RU" dirty="0"/>
              <a:t>_&lt;</a:t>
            </a:r>
            <a:r>
              <a:rPr lang="en-US" dirty="0"/>
              <a:t>filename</a:t>
            </a:r>
            <a:r>
              <a:rPr lang="ru-RU" dirty="0"/>
              <a:t>&gt;.</a:t>
            </a:r>
            <a:r>
              <a:rPr lang="en-US" dirty="0" err="1"/>
              <a:t>cpp</a:t>
            </a:r>
            <a:r>
              <a:rPr lang="ru-RU" dirty="0" smtClean="0"/>
              <a:t>.</a:t>
            </a:r>
          </a:p>
          <a:p>
            <a:pPr marL="0" indent="0">
              <a:buNone/>
            </a:pPr>
            <a:r>
              <a:rPr lang="ru-RU" dirty="0"/>
              <a:t>Для работы </a:t>
            </a:r>
            <a:r>
              <a:rPr lang="en-US" dirty="0"/>
              <a:t>MOC</a:t>
            </a:r>
            <a:r>
              <a:rPr lang="ru-RU" dirty="0"/>
              <a:t> в описании класса необходима директива </a:t>
            </a:r>
            <a:r>
              <a:rPr lang="en-US" dirty="0"/>
              <a:t>Q</a:t>
            </a:r>
            <a:r>
              <a:rPr lang="ru-RU" dirty="0"/>
              <a:t>_</a:t>
            </a:r>
            <a:r>
              <a:rPr lang="en-US" dirty="0" smtClean="0"/>
              <a:t>OBJECT</a:t>
            </a:r>
            <a:r>
              <a:rPr lang="ru-RU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835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Особенности </a:t>
            </a:r>
            <a:r>
              <a:rPr lang="en-US" dirty="0" smtClean="0"/>
              <a:t>Qt. </a:t>
            </a:r>
            <a:r>
              <a:rPr lang="ru-RU" dirty="0" smtClean="0"/>
              <a:t>Своя система описания проекта</a:t>
            </a:r>
            <a:r>
              <a:rPr lang="en-US" dirty="0" smtClean="0"/>
              <a:t>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Qt</a:t>
            </a:r>
            <a:r>
              <a:rPr lang="en-US" dirty="0"/>
              <a:t> </a:t>
            </a:r>
            <a:r>
              <a:rPr lang="ru-RU" dirty="0"/>
              <a:t>структура проекта:</a:t>
            </a:r>
          </a:p>
          <a:p>
            <a:pPr>
              <a:buFontTx/>
              <a:buChar char="-"/>
            </a:pPr>
            <a:r>
              <a:rPr lang="ru-RU" dirty="0"/>
              <a:t>Исходные коды;</a:t>
            </a:r>
          </a:p>
          <a:p>
            <a:pPr>
              <a:buFontTx/>
              <a:buChar char="-"/>
            </a:pPr>
            <a:r>
              <a:rPr lang="ru-RU" dirty="0"/>
              <a:t>Файл описания проекта </a:t>
            </a:r>
            <a:r>
              <a:rPr lang="en-US" dirty="0"/>
              <a:t>.pro</a:t>
            </a:r>
            <a:r>
              <a:rPr lang="ru-RU" dirty="0" smtClean="0"/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2" t="24096" r="70723" b="37776"/>
          <a:stretch/>
        </p:blipFill>
        <p:spPr bwMode="auto">
          <a:xfrm>
            <a:off x="6088284" y="1593852"/>
            <a:ext cx="5226428" cy="4355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205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3200" dirty="0"/>
              <a:t>Особенности </a:t>
            </a:r>
            <a:r>
              <a:rPr lang="en-US" sz="3200" dirty="0"/>
              <a:t>Qt. </a:t>
            </a:r>
            <a:r>
              <a:rPr lang="ru-RU" sz="3200" dirty="0" smtClean="0"/>
              <a:t>Собственная система </a:t>
            </a:r>
            <a:r>
              <a:rPr lang="ru-RU" sz="3200" dirty="0"/>
              <a:t>описания проекта</a:t>
            </a:r>
            <a:r>
              <a:rPr lang="en-US" sz="3200" dirty="0"/>
              <a:t>.</a:t>
            </a:r>
            <a:endParaRPr lang="ru-RU" sz="3200" dirty="0"/>
          </a:p>
        </p:txBody>
      </p:sp>
      <p:pic>
        <p:nvPicPr>
          <p:cNvPr id="5122" name="Picture 2" descr="http://itandlife.ru/wp-content/uploads/2011/11/%D0%AD%D1%82%D0%B0%D0%BF%D1%8B-%D1%81%D0%BE%D0%B7%D0%B4%D0%B0%D0%BD%D0%B8%D1%8F-%D0%B8%D1%81%D0%BF%D0%BE%D0%BB%D0%BD%D1%8F%D0%B5%D0%BC%D0%BE%D0%B9-%D0%BF%D1%80%D0%BE%D0%B3%D1%80%D0%B0%D0%BC%D0%BC%D1%8B-%D0%BD%D0%B0-C++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31859" y="1313330"/>
            <a:ext cx="5363638" cy="504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8734" y="1403817"/>
            <a:ext cx="575977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/>
              <a:t>Этапы сборки проекта С++: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err="1" smtClean="0"/>
              <a:t>Препроцессинг</a:t>
            </a:r>
            <a:r>
              <a:rPr lang="ru-RU" sz="2400" dirty="0" smtClean="0"/>
              <a:t>.</a:t>
            </a:r>
            <a:r>
              <a:rPr lang="ru-RU" sz="2400" dirty="0"/>
              <a:t> 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smtClean="0"/>
              <a:t>Ассемблирование.</a:t>
            </a:r>
            <a:r>
              <a:rPr lang="ru-RU" sz="2400" dirty="0"/>
              <a:t> </a:t>
            </a:r>
            <a:endParaRPr lang="ru-RU" sz="2400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smtClean="0"/>
              <a:t>Компилирование.</a:t>
            </a:r>
            <a:r>
              <a:rPr lang="ru-RU" sz="2400" dirty="0"/>
              <a:t> </a:t>
            </a:r>
            <a:endParaRPr lang="ru-RU" sz="2400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 smtClean="0"/>
              <a:t>Линковка.</a:t>
            </a:r>
            <a:r>
              <a:rPr lang="ru-RU" sz="2400" dirty="0"/>
              <a:t> 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6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Традиционно сборка проекта происходит средствами утилиты </a:t>
            </a:r>
            <a:r>
              <a:rPr lang="en-US" dirty="0" smtClean="0"/>
              <a:t>make</a:t>
            </a:r>
            <a:r>
              <a:rPr lang="ru-RU" dirty="0" smtClean="0"/>
              <a:t>, исполняющей сценарий описанный в </a:t>
            </a:r>
            <a:r>
              <a:rPr lang="en-US" dirty="0" err="1" smtClean="0"/>
              <a:t>Makefile</a:t>
            </a:r>
            <a:r>
              <a:rPr lang="ru-RU" dirty="0" smtClean="0"/>
              <a:t>.</a:t>
            </a:r>
          </a:p>
          <a:p>
            <a:pPr marL="0" indent="0">
              <a:buNone/>
            </a:pPr>
            <a:r>
              <a:rPr lang="ru-RU" dirty="0" smtClean="0"/>
              <a:t>Создание </a:t>
            </a:r>
            <a:r>
              <a:rPr lang="en-US" dirty="0" err="1" smtClean="0"/>
              <a:t>Makefile</a:t>
            </a:r>
            <a:r>
              <a:rPr lang="en-US" dirty="0" smtClean="0"/>
              <a:t>:</a:t>
            </a:r>
          </a:p>
          <a:p>
            <a:pPr marL="457200" indent="-457200">
              <a:buAutoNum type="arabicPeriod"/>
            </a:pPr>
            <a:r>
              <a:rPr lang="ru-RU" dirty="0" smtClean="0"/>
              <a:t>Вручную</a:t>
            </a:r>
            <a:r>
              <a:rPr lang="en-US" dirty="0"/>
              <a:t>;</a:t>
            </a:r>
            <a:endParaRPr lang="ru-RU" dirty="0" smtClean="0"/>
          </a:p>
          <a:p>
            <a:pPr marL="457200" indent="-457200">
              <a:buAutoNum type="arabicPeriod"/>
            </a:pPr>
            <a:r>
              <a:rPr lang="ru-RU" dirty="0" smtClean="0"/>
              <a:t>С помощью систем сборки</a:t>
            </a:r>
            <a:r>
              <a:rPr lang="en-US" dirty="0"/>
              <a:t>:</a:t>
            </a:r>
            <a:endParaRPr lang="ru-RU" dirty="0" smtClean="0"/>
          </a:p>
          <a:p>
            <a:pPr lvl="1"/>
            <a:r>
              <a:rPr lang="en-US" dirty="0" smtClean="0"/>
              <a:t>GNU Toolchain;</a:t>
            </a:r>
          </a:p>
          <a:p>
            <a:pPr lvl="1"/>
            <a:r>
              <a:rPr lang="en-US" dirty="0" err="1" smtClean="0"/>
              <a:t>CMake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 smtClean="0"/>
              <a:t>QMake</a:t>
            </a:r>
            <a:r>
              <a:rPr lang="en-US" dirty="0" smtClean="0"/>
              <a:t>;</a:t>
            </a:r>
            <a:endParaRPr lang="en-US" dirty="0"/>
          </a:p>
          <a:p>
            <a:pPr lvl="1"/>
            <a:r>
              <a:rPr lang="en-US" dirty="0" err="1" smtClean="0"/>
              <a:t>etc</a:t>
            </a:r>
            <a:r>
              <a:rPr lang="en-US" dirty="0" smtClean="0"/>
              <a:t>…</a:t>
            </a:r>
            <a:endParaRPr lang="ru-RU" dirty="0" smtClean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3200" dirty="0"/>
              <a:t>Особенности </a:t>
            </a:r>
            <a:r>
              <a:rPr lang="en-US" sz="3200" dirty="0"/>
              <a:t>Qt. </a:t>
            </a:r>
            <a:r>
              <a:rPr lang="ru-RU" sz="3200" dirty="0" smtClean="0"/>
              <a:t>Собственная система </a:t>
            </a:r>
            <a:r>
              <a:rPr lang="ru-RU" sz="3200" dirty="0"/>
              <a:t>описания проекта</a:t>
            </a:r>
            <a:r>
              <a:rPr lang="en-US" sz="3200" dirty="0"/>
              <a:t>.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415327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err="1"/>
              <a:t>Qt</a:t>
            </a:r>
            <a:r>
              <a:rPr lang="en-US" dirty="0"/>
              <a:t> </a:t>
            </a:r>
            <a:r>
              <a:rPr lang="ru-RU" dirty="0"/>
              <a:t>Особенности. Собственная система описания проекта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6856778" y="6334262"/>
            <a:ext cx="445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Рис 1. Процесс сборки </a:t>
            </a:r>
            <a:r>
              <a:rPr lang="ru-RU" dirty="0" smtClean="0"/>
              <a:t>проекта </a:t>
            </a:r>
            <a:r>
              <a:rPr lang="en-US" dirty="0" err="1"/>
              <a:t>Qt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809947"/>
            <a:ext cx="55437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Этапы сборки </a:t>
            </a:r>
            <a:r>
              <a:rPr lang="ru-RU" dirty="0" smtClean="0"/>
              <a:t>проекта</a:t>
            </a:r>
            <a:r>
              <a:rPr lang="en-US" dirty="0" smtClean="0"/>
              <a:t> </a:t>
            </a:r>
            <a:r>
              <a:rPr lang="en-US" dirty="0" err="1" smtClean="0"/>
              <a:t>Qt</a:t>
            </a:r>
            <a:r>
              <a:rPr lang="ru-RU" dirty="0" smtClean="0"/>
              <a:t>:</a:t>
            </a:r>
            <a:endParaRPr lang="en-US" dirty="0"/>
          </a:p>
          <a:p>
            <a:pPr algn="just"/>
            <a:r>
              <a:rPr lang="en-US" dirty="0"/>
              <a:t>1.</a:t>
            </a:r>
            <a:r>
              <a:rPr lang="ru-RU" dirty="0"/>
              <a:t>1. </a:t>
            </a:r>
            <a:r>
              <a:rPr lang="en-US" dirty="0"/>
              <a:t> </a:t>
            </a:r>
            <a:r>
              <a:rPr lang="ru-RU" dirty="0"/>
              <a:t>Подготовка файла описания проекта </a:t>
            </a:r>
            <a:r>
              <a:rPr lang="en-US" dirty="0"/>
              <a:t>.pro</a:t>
            </a:r>
            <a:r>
              <a:rPr lang="ru-RU" dirty="0"/>
              <a:t>;</a:t>
            </a:r>
          </a:p>
          <a:p>
            <a:pPr algn="just"/>
            <a:r>
              <a:rPr lang="ru-RU" dirty="0"/>
              <a:t>1.</a:t>
            </a:r>
            <a:r>
              <a:rPr lang="en-US" dirty="0"/>
              <a:t>2</a:t>
            </a:r>
            <a:r>
              <a:rPr lang="ru-RU" dirty="0"/>
              <a:t>. Предварительная обработка проекта с помощью </a:t>
            </a:r>
            <a:r>
              <a:rPr lang="en-US" dirty="0" err="1"/>
              <a:t>qmake</a:t>
            </a:r>
            <a:r>
              <a:rPr lang="ru-RU" dirty="0"/>
              <a:t>. (Создание </a:t>
            </a:r>
            <a:r>
              <a:rPr lang="en-US" dirty="0"/>
              <a:t>make-</a:t>
            </a:r>
            <a:r>
              <a:rPr lang="ru-RU" dirty="0"/>
              <a:t>файла и дополнительных исходных файлов);</a:t>
            </a:r>
          </a:p>
          <a:p>
            <a:pPr algn="just"/>
            <a:r>
              <a:rPr lang="ru-RU" dirty="0"/>
              <a:t>2.1. Сборка проекта утилитой </a:t>
            </a:r>
            <a:r>
              <a:rPr lang="en-US" dirty="0"/>
              <a:t>make</a:t>
            </a:r>
            <a:r>
              <a:rPr lang="ru-RU" dirty="0"/>
              <a:t>, в </a:t>
            </a:r>
            <a:r>
              <a:rPr lang="en-US" dirty="0"/>
              <a:t>make-</a:t>
            </a:r>
            <a:r>
              <a:rPr lang="ru-RU" dirty="0"/>
              <a:t>файле содержится вызов </a:t>
            </a:r>
            <a:r>
              <a:rPr lang="en-US" dirty="0"/>
              <a:t>MOC </a:t>
            </a:r>
            <a:r>
              <a:rPr lang="ru-RU" dirty="0"/>
              <a:t>для создания дополнительного кода С++ и необходимых заголовочных файлов;</a:t>
            </a:r>
          </a:p>
          <a:p>
            <a:pPr algn="just"/>
            <a:r>
              <a:rPr lang="ru-RU" dirty="0"/>
              <a:t>2.2. Если проект содержит </a:t>
            </a:r>
            <a:r>
              <a:rPr lang="en-US" dirty="0" err="1"/>
              <a:t>qrc</a:t>
            </a:r>
            <a:r>
              <a:rPr lang="ru-RU" dirty="0"/>
              <a:t>-файл, то также будет создан файл С++, содержащий данные ресурсов;</a:t>
            </a:r>
          </a:p>
          <a:p>
            <a:pPr algn="just"/>
            <a:r>
              <a:rPr lang="ru-RU" dirty="0"/>
              <a:t>2.3. Все исходные коды компилируются С++-компилятором в файлы объектного кода;</a:t>
            </a:r>
          </a:p>
          <a:p>
            <a:pPr algn="just"/>
            <a:r>
              <a:rPr lang="ru-RU" dirty="0"/>
              <a:t>2.4. Файлы объектного кода объединяются компоновщиком </a:t>
            </a:r>
            <a:r>
              <a:rPr lang="en-US" dirty="0"/>
              <a:t>link </a:t>
            </a:r>
            <a:r>
              <a:rPr lang="ru-RU" dirty="0"/>
              <a:t>в исполняемый модуль.</a:t>
            </a:r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412" y="1645759"/>
            <a:ext cx="4722893" cy="4651574"/>
          </a:xfrm>
        </p:spPr>
      </p:pic>
    </p:spTree>
    <p:extLst>
      <p:ext uri="{BB962C8B-B14F-4D97-AF65-F5344CB8AC3E}">
        <p14:creationId xmlns:p14="http://schemas.microsoft.com/office/powerpoint/2010/main" val="3137308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Qt. </a:t>
            </a:r>
            <a:r>
              <a:rPr lang="ru-RU" dirty="0"/>
              <a:t>Файл описания проекта </a:t>
            </a:r>
            <a:r>
              <a:rPr lang="en-US" dirty="0"/>
              <a:t>.pro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Настройки, которые задаются в </a:t>
            </a:r>
            <a:r>
              <a:rPr lang="en-US" dirty="0"/>
              <a:t>.pro – </a:t>
            </a:r>
            <a:r>
              <a:rPr lang="ru-RU" dirty="0"/>
              <a:t>файле:</a:t>
            </a:r>
          </a:p>
          <a:p>
            <a:pPr marL="0" indent="0">
              <a:buNone/>
            </a:pPr>
            <a:r>
              <a:rPr lang="ru-RU" dirty="0"/>
              <a:t>• тип проекта (приложение, динамическая или статическая библиотека, проект, который состоит из </a:t>
            </a:r>
            <a:r>
              <a:rPr lang="ru-RU" dirty="0" err="1"/>
              <a:t>подпроектов</a:t>
            </a:r>
            <a:r>
              <a:rPr lang="ru-RU" dirty="0"/>
              <a:t>); </a:t>
            </a:r>
          </a:p>
          <a:p>
            <a:pPr marL="0" indent="0">
              <a:buNone/>
            </a:pPr>
            <a:r>
              <a:rPr lang="ru-RU" dirty="0"/>
              <a:t>• общие настройки проекта; </a:t>
            </a:r>
          </a:p>
          <a:p>
            <a:pPr marL="0" indent="0">
              <a:buNone/>
            </a:pPr>
            <a:r>
              <a:rPr lang="ru-RU" dirty="0"/>
              <a:t>• настройки компиляции; </a:t>
            </a:r>
          </a:p>
          <a:p>
            <a:pPr marL="0" indent="0">
              <a:buNone/>
            </a:pPr>
            <a:r>
              <a:rPr lang="ru-RU" dirty="0"/>
              <a:t>• путь, где будет размещён исполняемый файл, библиотека или бинарный файл во время процесса компиляции; </a:t>
            </a:r>
          </a:p>
          <a:p>
            <a:pPr marL="0" indent="0">
              <a:buNone/>
            </a:pPr>
            <a:r>
              <a:rPr lang="ru-RU" dirty="0"/>
              <a:t>• пути к файлам, библиотекам и другим частям проекта необходимым для компиляции;</a:t>
            </a:r>
          </a:p>
          <a:p>
            <a:pPr marL="0" indent="0">
              <a:buNone/>
            </a:pPr>
            <a:r>
              <a:rPr lang="ru-RU" dirty="0"/>
              <a:t> • файлы, входящие в проект; </a:t>
            </a:r>
          </a:p>
          <a:p>
            <a:pPr marL="0" indent="0">
              <a:buNone/>
            </a:pPr>
            <a:r>
              <a:rPr lang="ru-RU" dirty="0"/>
              <a:t>• дополнительные действия, которые будут выполняться в процессе компиляции проекта.</a:t>
            </a:r>
          </a:p>
        </p:txBody>
      </p:sp>
    </p:spTree>
    <p:extLst>
      <p:ext uri="{BB962C8B-B14F-4D97-AF65-F5344CB8AC3E}">
        <p14:creationId xmlns:p14="http://schemas.microsoft.com/office/powerpoint/2010/main" val="223344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02427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Лицензирование </a:t>
            </a:r>
            <a:r>
              <a:rPr lang="en-US" dirty="0" err="1"/>
              <a:t>Qt</a:t>
            </a:r>
            <a:endParaRPr lang="ru-RU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255467"/>
              </p:ext>
            </p:extLst>
          </p:nvPr>
        </p:nvGraphicFramePr>
        <p:xfrm>
          <a:off x="838200" y="1381072"/>
          <a:ext cx="10515600" cy="50596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3894">
                  <a:extLst>
                    <a:ext uri="{9D8B030D-6E8A-4147-A177-3AD203B41FA5}">
                      <a16:colId xmlns="" xmlns:a16="http://schemas.microsoft.com/office/drawing/2014/main" val="2448681909"/>
                    </a:ext>
                  </a:extLst>
                </a:gridCol>
                <a:gridCol w="7821706">
                  <a:extLst>
                    <a:ext uri="{9D8B030D-6E8A-4147-A177-3AD203B41FA5}">
                      <a16:colId xmlns="" xmlns:a16="http://schemas.microsoft.com/office/drawing/2014/main" val="4047214793"/>
                    </a:ext>
                  </a:extLst>
                </a:gridCol>
              </a:tblGrid>
              <a:tr h="470226">
                <a:tc>
                  <a:txBody>
                    <a:bodyPr/>
                    <a:lstStyle/>
                    <a:p>
                      <a:r>
                        <a:rPr lang="ru-RU" dirty="0"/>
                        <a:t>Вид лицензии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Условия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25304226"/>
                  </a:ext>
                </a:extLst>
              </a:tr>
              <a:tr h="9593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1. </a:t>
                      </a:r>
                      <a:r>
                        <a:rPr lang="en-US" dirty="0"/>
                        <a:t>GNU GPL v3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Программа должна быть открыта, свободно распространяться, исходные тексты программы и все изменения в исходных текстов </a:t>
                      </a:r>
                      <a:r>
                        <a:rPr lang="ru-RU" dirty="0" err="1"/>
                        <a:t>Qt</a:t>
                      </a:r>
                      <a:r>
                        <a:rPr lang="ru-RU" dirty="0"/>
                        <a:t> должны пребывать в свободном доступе.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65809253"/>
                  </a:ext>
                </a:extLst>
              </a:tr>
              <a:tr h="21396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2. </a:t>
                      </a:r>
                      <a:r>
                        <a:rPr lang="en-US" dirty="0"/>
                        <a:t>GNU LGPL v3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Исходные тексты программы могут быть как открытыми так и закрытыми. В случае, если программа является закрытой и планируется коммерческое использование программы — </a:t>
                      </a:r>
                      <a:r>
                        <a:rPr lang="ru-RU" dirty="0" err="1"/>
                        <a:t>Qt</a:t>
                      </a:r>
                      <a:r>
                        <a:rPr lang="ru-RU" dirty="0"/>
                        <a:t> должен связываться с программой в виде динамических библиотек. Конечно, в этом случае нельзя вставлять и использовать любые исходные тексты </a:t>
                      </a:r>
                      <a:r>
                        <a:rPr lang="ru-RU" dirty="0" err="1"/>
                        <a:t>Qt</a:t>
                      </a:r>
                      <a:r>
                        <a:rPr lang="ru-RU" dirty="0"/>
                        <a:t> в программе. Также любые изменения в исходных текстах </a:t>
                      </a:r>
                      <a:r>
                        <a:rPr lang="ru-RU" dirty="0" err="1"/>
                        <a:t>Qt</a:t>
                      </a:r>
                      <a:r>
                        <a:rPr lang="ru-RU" dirty="0"/>
                        <a:t> должны быть пребывать в свободном доступе.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0261526"/>
                  </a:ext>
                </a:extLst>
              </a:tr>
              <a:tr h="14904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3. Коммерческая лицензия компании </a:t>
                      </a:r>
                      <a:r>
                        <a:rPr lang="en-US" dirty="0" err="1"/>
                        <a:t>Digia</a:t>
                      </a:r>
                      <a:endParaRPr lang="ru-RU" dirty="0"/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Кроме возможности закрывать, модифицировать любым образом текст программы, модифицировать или закрывать изменения в коде </a:t>
                      </a:r>
                      <a:r>
                        <a:rPr lang="ru-RU" dirty="0" err="1"/>
                        <a:t>Qt</a:t>
                      </a:r>
                      <a:r>
                        <a:rPr lang="ru-RU" dirty="0"/>
                        <a:t> и произвольно выбирать лицензию и способ распространения программы, предоставляется также поддержка и консультации по использованию </a:t>
                      </a:r>
                      <a:r>
                        <a:rPr lang="ru-RU" dirty="0" err="1" smtClean="0"/>
                        <a:t>Qt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48724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317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Установка </a:t>
            </a:r>
            <a:r>
              <a:rPr lang="en-US" dirty="0" err="1"/>
              <a:t>Qt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073150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400" dirty="0"/>
              <a:t>Варианты установки для </a:t>
            </a:r>
            <a:r>
              <a:rPr lang="en-US" sz="2400" dirty="0"/>
              <a:t>Linux, Windows, Mac OS :</a:t>
            </a:r>
          </a:p>
          <a:p>
            <a:pPr marL="0" indent="0" algn="ctr">
              <a:buNone/>
            </a:pPr>
            <a:r>
              <a:rPr lang="en-US" sz="2400" dirty="0"/>
              <a:t>(https://www.qt.io/download-open-source/)</a:t>
            </a:r>
            <a:endParaRPr lang="ru-RU" sz="2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t="2721"/>
          <a:stretch/>
        </p:blipFill>
        <p:spPr>
          <a:xfrm>
            <a:off x="311728" y="1937442"/>
            <a:ext cx="6117647" cy="295790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189" y="1938837"/>
            <a:ext cx="4221733" cy="474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5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Доступ к материалам по курсу</a:t>
            </a:r>
            <a:endParaRPr lang="ru-RU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69"/>
          <a:stretch/>
        </p:blipFill>
        <p:spPr bwMode="auto">
          <a:xfrm>
            <a:off x="1342426" y="2016220"/>
            <a:ext cx="9674441" cy="4594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379521" y="1652263"/>
            <a:ext cx="5609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https://gitlab.com/groups/bmstu_underwater_robotics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308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9775"/>
          </a:xfrm>
        </p:spPr>
        <p:txBody>
          <a:bodyPr/>
          <a:lstStyle/>
          <a:p>
            <a:pPr algn="ctr"/>
            <a:r>
              <a:rPr lang="ru-RU" dirty="0"/>
              <a:t>Практическая часть::</a:t>
            </a:r>
            <a:r>
              <a:rPr lang="en-US" dirty="0"/>
              <a:t>HelloWorld!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838201" y="1254372"/>
            <a:ext cx="516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Создадим директории для будущего проекта: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3498777"/>
            <a:ext cx="1121525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</a:t>
            </a:r>
            <a:r>
              <a:rPr lang="ru-RU" sz="1600" dirty="0"/>
              <a:t>Команды: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$cd – (</a:t>
            </a:r>
            <a:r>
              <a:rPr lang="en-US" sz="1600" b="1" dirty="0"/>
              <a:t>c</a:t>
            </a:r>
            <a:r>
              <a:rPr lang="en-US" sz="1600" dirty="0"/>
              <a:t>hange </a:t>
            </a:r>
            <a:r>
              <a:rPr lang="en-US" sz="1600" b="1" dirty="0"/>
              <a:t>d</a:t>
            </a:r>
            <a:r>
              <a:rPr lang="en-US" sz="1600" dirty="0"/>
              <a:t>irectory</a:t>
            </a:r>
            <a:r>
              <a:rPr lang="ru-RU" sz="1600" dirty="0"/>
              <a:t>) — команда командной строки для изменения текущего рабочего каталога в </a:t>
            </a:r>
            <a:r>
              <a:rPr lang="ru-RU" sz="1600" dirty="0" err="1"/>
              <a:t>Unix</a:t>
            </a:r>
            <a:r>
              <a:rPr lang="ru-RU" sz="1600" dirty="0"/>
              <a:t>, DOS и других операционных системах.</a:t>
            </a:r>
            <a:endParaRPr lang="en-US" sz="1600" dirty="0"/>
          </a:p>
          <a:p>
            <a:endParaRPr lang="ru-RU" sz="1600" dirty="0"/>
          </a:p>
          <a:p>
            <a:r>
              <a:rPr lang="ru-RU" sz="1600" dirty="0"/>
              <a:t> </a:t>
            </a:r>
            <a:r>
              <a:rPr lang="en-US" sz="1600" dirty="0"/>
              <a:t>$</a:t>
            </a:r>
            <a:r>
              <a:rPr lang="en-US" sz="1600" dirty="0" err="1"/>
              <a:t>mkdir</a:t>
            </a:r>
            <a:r>
              <a:rPr lang="en-US" sz="1600" dirty="0"/>
              <a:t> </a:t>
            </a:r>
            <a:r>
              <a:rPr lang="ru-RU" sz="1600" dirty="0"/>
              <a:t> - </a:t>
            </a:r>
            <a:r>
              <a:rPr lang="en-US" sz="1600" dirty="0"/>
              <a:t>(</a:t>
            </a:r>
            <a:r>
              <a:rPr lang="ru-RU" sz="1600" b="1" i="1" dirty="0" err="1"/>
              <a:t>m</a:t>
            </a:r>
            <a:r>
              <a:rPr lang="ru-RU" sz="1600" i="1" dirty="0" err="1"/>
              <a:t>a</a:t>
            </a:r>
            <a:r>
              <a:rPr lang="ru-RU" sz="1600" b="1" i="1" dirty="0" err="1"/>
              <a:t>k</a:t>
            </a:r>
            <a:r>
              <a:rPr lang="ru-RU" sz="1600" i="1" dirty="0" err="1"/>
              <a:t>e</a:t>
            </a:r>
            <a:r>
              <a:rPr lang="ru-RU" sz="1600" i="1" dirty="0"/>
              <a:t> </a:t>
            </a:r>
            <a:r>
              <a:rPr lang="ru-RU" sz="1600" b="1" i="1" dirty="0" err="1"/>
              <a:t>dir</a:t>
            </a:r>
            <a:r>
              <a:rPr lang="ru-RU" sz="1600" i="1" dirty="0" err="1"/>
              <a:t>ectory</a:t>
            </a:r>
            <a:r>
              <a:rPr lang="ru-RU" sz="1600" dirty="0"/>
              <a:t>) в операционной системе </a:t>
            </a:r>
            <a:r>
              <a:rPr lang="ru-RU" sz="1600" dirty="0" err="1"/>
              <a:t>Unix</a:t>
            </a:r>
            <a:r>
              <a:rPr lang="ru-RU" sz="1600" dirty="0"/>
              <a:t>, </a:t>
            </a:r>
            <a:r>
              <a:rPr lang="ru-RU" sz="1600" dirty="0" err="1"/>
              <a:t>Linux</a:t>
            </a:r>
            <a:r>
              <a:rPr lang="ru-RU" sz="1600" dirty="0"/>
              <a:t>, DOS, </a:t>
            </a:r>
            <a:r>
              <a:rPr lang="ru-RU" sz="1600" dirty="0" err="1"/>
              <a:t>Windows</a:t>
            </a:r>
            <a:r>
              <a:rPr lang="ru-RU" sz="1600" dirty="0"/>
              <a:t> — команда для создания новых каталогов.</a:t>
            </a:r>
            <a:endParaRPr lang="en-US" sz="1600" dirty="0"/>
          </a:p>
          <a:p>
            <a:r>
              <a:rPr lang="ru-RU" sz="1600" dirty="0"/>
              <a:t>Аргументы:</a:t>
            </a:r>
            <a:endParaRPr lang="en-US" sz="1600" dirty="0"/>
          </a:p>
          <a:p>
            <a:r>
              <a:rPr lang="ru-RU" altLang="ru-RU" sz="1600" dirty="0">
                <a:solidFill>
                  <a:srgbClr val="000000"/>
                </a:solidFill>
                <a:cs typeface="Courier New" panose="02070309020205020404" pitchFamily="49" charset="0"/>
              </a:rPr>
              <a:t>-p, --</a:t>
            </a:r>
            <a:r>
              <a:rPr lang="ru-RU" altLang="ru-RU" sz="1600" dirty="0" err="1">
                <a:solidFill>
                  <a:srgbClr val="000000"/>
                </a:solidFill>
                <a:cs typeface="Courier New" panose="02070309020205020404" pitchFamily="49" charset="0"/>
              </a:rPr>
              <a:t>parents</a:t>
            </a:r>
            <a:r>
              <a:rPr lang="ru-RU" altLang="ru-RU" sz="1600" dirty="0">
                <a:solidFill>
                  <a:srgbClr val="000000"/>
                </a:solidFill>
                <a:cs typeface="Courier New" panose="02070309020205020404" pitchFamily="49" charset="0"/>
              </a:rPr>
              <a:t> не выдавать ошибок если существует, создавать родительские каталоги если необходимо</a:t>
            </a:r>
            <a:r>
              <a:rPr lang="en-US" altLang="ru-RU" sz="1600" dirty="0">
                <a:solidFill>
                  <a:srgbClr val="000000"/>
                </a:solidFill>
                <a:cs typeface="Courier New" panose="02070309020205020404" pitchFamily="49" charset="0"/>
              </a:rPr>
              <a:t>;</a:t>
            </a:r>
            <a:endParaRPr lang="ru-RU" altLang="ru-RU" sz="1600" dirty="0">
              <a:solidFill>
                <a:srgbClr val="000000"/>
              </a:solidFill>
              <a:cs typeface="Courier New" panose="02070309020205020404" pitchFamily="49" charset="0"/>
            </a:endParaRPr>
          </a:p>
          <a:p>
            <a:r>
              <a:rPr lang="ru-RU" altLang="ru-RU" sz="1600" dirty="0">
                <a:solidFill>
                  <a:srgbClr val="000000"/>
                </a:solidFill>
                <a:cs typeface="Courier New" panose="02070309020205020404" pitchFamily="49" charset="0"/>
              </a:rPr>
              <a:t>-v, --</a:t>
            </a:r>
            <a:r>
              <a:rPr lang="ru-RU" altLang="ru-RU" sz="1600" dirty="0" err="1">
                <a:solidFill>
                  <a:srgbClr val="000000"/>
                </a:solidFill>
                <a:cs typeface="Courier New" panose="02070309020205020404" pitchFamily="49" charset="0"/>
              </a:rPr>
              <a:t>verbose</a:t>
            </a:r>
            <a:r>
              <a:rPr lang="ru-RU" altLang="ru-RU" sz="1600" dirty="0">
                <a:solidFill>
                  <a:srgbClr val="000000"/>
                </a:solidFill>
                <a:cs typeface="Courier New" panose="02070309020205020404" pitchFamily="49" charset="0"/>
              </a:rPr>
              <a:t> печатать сообщение о каждом созданном каталоге</a:t>
            </a:r>
            <a:r>
              <a:rPr lang="en-US" altLang="ru-RU" sz="1600" dirty="0"/>
              <a:t>.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53468"/>
            <a:ext cx="69627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0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393441"/>
            <a:ext cx="10972800" cy="990600"/>
          </a:xfrm>
        </p:spPr>
        <p:txBody>
          <a:bodyPr/>
          <a:lstStyle/>
          <a:p>
            <a:pPr marL="0" indent="0"/>
            <a:r>
              <a:rPr lang="ru-RU" dirty="0"/>
              <a:t>Чем отличается </a:t>
            </a:r>
            <a:r>
              <a:rPr lang="ru-RU" dirty="0" err="1"/>
              <a:t>фреймворк</a:t>
            </a:r>
            <a:r>
              <a:rPr lang="ru-RU" dirty="0"/>
              <a:t> от библиотеки?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2" r="47925" b="1902"/>
          <a:stretch/>
        </p:blipFill>
        <p:spPr>
          <a:xfrm>
            <a:off x="692968" y="4049778"/>
            <a:ext cx="5079872" cy="2593393"/>
          </a:xfrm>
          <a:prstGeom prst="rect">
            <a:avLst/>
          </a:prstGeom>
        </p:spPr>
      </p:pic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780340"/>
              </p:ext>
            </p:extLst>
          </p:nvPr>
        </p:nvGraphicFramePr>
        <p:xfrm>
          <a:off x="503853" y="1326157"/>
          <a:ext cx="11000792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0396"/>
                <a:gridCol w="550039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Фреймворк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Библиотека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Каркасный подход к построению ПО.</a:t>
                      </a:r>
                      <a:r>
                        <a:rPr lang="ru-RU" baseline="0" dirty="0" smtClean="0"/>
                        <a:t> ПО состоит из постоянной части – каркаса и сменных модулей (или точек расширения)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Используется в ПО как набор подпрограмм, не влияя на архитектуру программного продукта.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Фреймворк</a:t>
                      </a:r>
                      <a:r>
                        <a:rPr lang="ru-RU" baseline="0" dirty="0" smtClean="0"/>
                        <a:t> вызывает функции и классы пользовательского кода.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Пользовательский код вызывает функции и классы библиотеки.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Содержит в себе различное число разных по тематике библиотек.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Объединяет</a:t>
                      </a:r>
                      <a:r>
                        <a:rPr lang="ru-RU" baseline="0" dirty="0" smtClean="0"/>
                        <a:t> набор модулей близкой функциональности.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7"/>
          <a:stretch/>
        </p:blipFill>
        <p:spPr>
          <a:xfrm>
            <a:off x="6367750" y="3947220"/>
            <a:ext cx="4741190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0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7" y="1494683"/>
            <a:ext cx="9106424" cy="15092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196" y="1125351"/>
            <a:ext cx="783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Создадим файлы </a:t>
            </a:r>
            <a:r>
              <a:rPr lang="en-US" dirty="0"/>
              <a:t>main.cpp </a:t>
            </a:r>
            <a:r>
              <a:rPr lang="en-US" dirty="0" err="1"/>
              <a:t>application.h</a:t>
            </a:r>
            <a:r>
              <a:rPr lang="en-US" dirty="0"/>
              <a:t> </a:t>
            </a:r>
            <a:r>
              <a:rPr lang="ru-RU" dirty="0"/>
              <a:t>и откроем их в редакторе </a:t>
            </a:r>
            <a:r>
              <a:rPr lang="en-US" dirty="0"/>
              <a:t>kate</a:t>
            </a:r>
            <a:r>
              <a:rPr lang="ru-RU" dirty="0"/>
              <a:t>: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3283240"/>
            <a:ext cx="9153553" cy="3131204"/>
          </a:xfrm>
          <a:prstGeom prst="rect">
            <a:avLst/>
          </a:prstGeom>
        </p:spPr>
      </p:pic>
      <p:sp>
        <p:nvSpPr>
          <p:cNvPr id="1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9775"/>
          </a:xfrm>
        </p:spPr>
        <p:txBody>
          <a:bodyPr/>
          <a:lstStyle/>
          <a:p>
            <a:pPr algn="ctr"/>
            <a:r>
              <a:rPr lang="ru-RU" dirty="0"/>
              <a:t>Подготовка к работе</a:t>
            </a:r>
          </a:p>
        </p:txBody>
      </p:sp>
    </p:spTree>
    <p:extLst>
      <p:ext uri="{BB962C8B-B14F-4D97-AF65-F5344CB8AC3E}">
        <p14:creationId xmlns:p14="http://schemas.microsoft.com/office/powerpoint/2010/main" val="387402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838200" y="222250"/>
            <a:ext cx="10515600" cy="739775"/>
          </a:xfrm>
        </p:spPr>
        <p:txBody>
          <a:bodyPr>
            <a:normAutofit/>
          </a:bodyPr>
          <a:lstStyle/>
          <a:p>
            <a:pPr algn="ctr"/>
            <a:r>
              <a:rPr lang="ru-RU" sz="3000" dirty="0"/>
              <a:t>Создание главного класса приложения (</a:t>
            </a:r>
            <a:r>
              <a:rPr lang="en-US" sz="3000" dirty="0" err="1"/>
              <a:t>application.h</a:t>
            </a:r>
            <a:r>
              <a:rPr lang="ru-RU" sz="3000" dirty="0"/>
              <a:t>)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0891" y="1600200"/>
            <a:ext cx="5710218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3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 txBox="1">
            <a:spLocks/>
          </p:cNvSpPr>
          <p:nvPr/>
        </p:nvSpPr>
        <p:spPr>
          <a:xfrm>
            <a:off x="838200" y="222250"/>
            <a:ext cx="10515600" cy="739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/>
              <a:t>Создание главного класса приложения (</a:t>
            </a:r>
            <a:r>
              <a:rPr lang="en-US" dirty="0"/>
              <a:t>application.cpp</a:t>
            </a:r>
            <a:r>
              <a:rPr lang="ru-RU" dirty="0"/>
              <a:t>)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b="42703"/>
          <a:stretch/>
        </p:blipFill>
        <p:spPr>
          <a:xfrm>
            <a:off x="619126" y="1276352"/>
            <a:ext cx="11095684" cy="392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0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/>
              <a:t>Создание главного окна приложения (</a:t>
            </a:r>
            <a:r>
              <a:rPr lang="en-US" dirty="0" err="1"/>
              <a:t>mainwindow.h</a:t>
            </a:r>
            <a:r>
              <a:rPr lang="ru-RU" dirty="0"/>
              <a:t>)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711" y="1690690"/>
            <a:ext cx="9722579" cy="496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0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/>
              <a:t>Создание главного окна приложения (</a:t>
            </a:r>
            <a:r>
              <a:rPr lang="en-US" dirty="0"/>
              <a:t>mainwindow.cpp</a:t>
            </a:r>
            <a:r>
              <a:rPr lang="ru-RU" dirty="0"/>
              <a:t>)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34540" y="2446020"/>
            <a:ext cx="8122920" cy="318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49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 noGrp="1"/>
          </p:cNvSpPr>
          <p:nvPr>
            <p:ph type="title"/>
          </p:nvPr>
        </p:nvSpPr>
        <p:spPr>
          <a:xfrm>
            <a:off x="838200" y="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main.cpp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6658" y="1325563"/>
            <a:ext cx="8138687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6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6510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Файл описания проекта </a:t>
            </a:r>
            <a:r>
              <a:rPr lang="en-US" dirty="0"/>
              <a:t>hello.pro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9894" y="1490663"/>
            <a:ext cx="7712215" cy="47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2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dirty="0"/>
              <a:t>Для создания </a:t>
            </a:r>
            <a:r>
              <a:rPr lang="en-US" sz="2400" dirty="0"/>
              <a:t>make-</a:t>
            </a:r>
            <a:r>
              <a:rPr lang="ru-RU" sz="2400" dirty="0"/>
              <a:t>файла проекта, в директории с проектом необходимо выполнить команду </a:t>
            </a:r>
            <a:r>
              <a:rPr lang="en-US" sz="2400" dirty="0"/>
              <a:t>$</a:t>
            </a:r>
            <a:r>
              <a:rPr lang="en-US" sz="2400" dirty="0" err="1"/>
              <a:t>qmake</a:t>
            </a:r>
            <a:r>
              <a:rPr lang="en-US" sz="2400" dirty="0"/>
              <a:t> </a:t>
            </a:r>
            <a:r>
              <a:rPr lang="ru-RU" sz="2400" dirty="0" err="1"/>
              <a:t>имя_файла_проекта</a:t>
            </a:r>
            <a:r>
              <a:rPr lang="en-US" sz="2400" dirty="0"/>
              <a:t>.pro</a:t>
            </a:r>
            <a:endParaRPr lang="ru-RU" sz="24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1" y="1519774"/>
            <a:ext cx="10517844" cy="187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2400" dirty="0"/>
              <a:t>Для создания исполняемого файла выполнить команду </a:t>
            </a:r>
            <a:r>
              <a:rPr lang="en-US" sz="2400" dirty="0"/>
              <a:t>$make</a:t>
            </a:r>
            <a:endParaRPr lang="ru-RU" sz="24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64265" y="1347788"/>
            <a:ext cx="706347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49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dirty="0"/>
              <a:t>В случае успешной сборки проекта, для запуска программы выполнить </a:t>
            </a:r>
            <a:endParaRPr lang="en-US" sz="2400" dirty="0"/>
          </a:p>
          <a:p>
            <a:pPr algn="ctr"/>
            <a:r>
              <a:rPr lang="en-US" sz="2400" dirty="0"/>
              <a:t>$./</a:t>
            </a:r>
            <a:r>
              <a:rPr lang="ru-RU" sz="2400" dirty="0" err="1"/>
              <a:t>имя_проекта</a:t>
            </a:r>
            <a:endParaRPr lang="ru-RU" sz="24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81824" y="1600200"/>
            <a:ext cx="7228352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44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54" y="2114790"/>
            <a:ext cx="6463492" cy="3847619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 smtClean="0"/>
              <a:t>Преимущества </a:t>
            </a:r>
            <a:r>
              <a:rPr lang="en-US" dirty="0" err="1" smtClean="0"/>
              <a:t>Qt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400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 smtClean="0"/>
              <a:t>Преимущества </a:t>
            </a:r>
            <a:r>
              <a:rPr lang="en-US" dirty="0" err="1" smtClean="0"/>
              <a:t>Qt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91671" y="1515035"/>
            <a:ext cx="10936941" cy="454510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dirty="0" smtClean="0"/>
              <a:t>Преимущества </a:t>
            </a:r>
            <a:r>
              <a:rPr lang="ru-RU" dirty="0"/>
              <a:t>перед другими </a:t>
            </a:r>
            <a:r>
              <a:rPr lang="ru-RU" dirty="0" err="1"/>
              <a:t>фреймворками</a:t>
            </a:r>
            <a:r>
              <a:rPr lang="ru-RU" dirty="0"/>
              <a:t>:</a:t>
            </a:r>
          </a:p>
          <a:p>
            <a:pPr marL="514350" indent="-514350">
              <a:buAutoNum type="arabicPeriod"/>
            </a:pPr>
            <a:r>
              <a:rPr lang="ru-RU" dirty="0" err="1"/>
              <a:t>Платформонезависимость</a:t>
            </a:r>
            <a:r>
              <a:rPr lang="ru-RU" dirty="0"/>
              <a:t>;</a:t>
            </a:r>
          </a:p>
          <a:p>
            <a:pPr marL="514350" indent="-514350">
              <a:buAutoNum type="arabicPeriod"/>
            </a:pPr>
            <a:r>
              <a:rPr lang="ru-RU" dirty="0"/>
              <a:t>Обширный инструментарий, гибкость;</a:t>
            </a:r>
          </a:p>
          <a:p>
            <a:pPr marL="514350" indent="-514350">
              <a:buAutoNum type="arabicPeriod"/>
            </a:pPr>
            <a:r>
              <a:rPr lang="en-US" dirty="0" err="1"/>
              <a:t>QtDesigner</a:t>
            </a:r>
            <a:r>
              <a:rPr lang="en-US" dirty="0"/>
              <a:t> </a:t>
            </a:r>
            <a:r>
              <a:rPr lang="ru-RU" dirty="0"/>
              <a:t>для интерактивного создания </a:t>
            </a:r>
            <a:r>
              <a:rPr lang="en-US" dirty="0"/>
              <a:t>GUI;</a:t>
            </a:r>
          </a:p>
          <a:p>
            <a:pPr marL="514350" indent="-514350">
              <a:buAutoNum type="arabicPeriod"/>
            </a:pPr>
            <a:r>
              <a:rPr lang="ru-RU" dirty="0" smtClean="0"/>
              <a:t>Широкая распространенность.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205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err="1"/>
              <a:t>Платформонезависимость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9600" y="1600200"/>
            <a:ext cx="7503459" cy="4876800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Предоставляет поддержку большинства операционных систем: </a:t>
            </a:r>
          </a:p>
          <a:p>
            <a:r>
              <a:rPr lang="en-US" dirty="0"/>
              <a:t>Windows</a:t>
            </a:r>
            <a:r>
              <a:rPr lang="ru-RU" dirty="0"/>
              <a:t>, </a:t>
            </a:r>
          </a:p>
          <a:p>
            <a:r>
              <a:rPr lang="en-US" dirty="0" smtClean="0"/>
              <a:t>Linux + </a:t>
            </a:r>
            <a:r>
              <a:rPr lang="ru-RU" dirty="0" smtClean="0"/>
              <a:t>*</a:t>
            </a:r>
            <a:r>
              <a:rPr lang="en-US" dirty="0" smtClean="0"/>
              <a:t>NIX</a:t>
            </a:r>
            <a:r>
              <a:rPr lang="ru-RU" dirty="0" smtClean="0"/>
              <a:t> </a:t>
            </a:r>
            <a:r>
              <a:rPr lang="ru-RU" dirty="0"/>
              <a:t>(</a:t>
            </a:r>
            <a:r>
              <a:rPr lang="en-US" dirty="0"/>
              <a:t>Solaris</a:t>
            </a:r>
            <a:r>
              <a:rPr lang="ru-RU" dirty="0"/>
              <a:t>, </a:t>
            </a:r>
            <a:r>
              <a:rPr lang="en-US" dirty="0"/>
              <a:t>AIX</a:t>
            </a:r>
            <a:r>
              <a:rPr lang="ru-RU" dirty="0"/>
              <a:t>, </a:t>
            </a:r>
            <a:r>
              <a:rPr lang="en-US" dirty="0" err="1"/>
              <a:t>Irix</a:t>
            </a:r>
            <a:r>
              <a:rPr lang="ru-RU" dirty="0"/>
              <a:t>, </a:t>
            </a:r>
            <a:r>
              <a:rPr lang="en-US" dirty="0"/>
              <a:t>NetBSD</a:t>
            </a:r>
            <a:r>
              <a:rPr lang="ru-RU" dirty="0"/>
              <a:t>, </a:t>
            </a:r>
            <a:r>
              <a:rPr lang="en-US" dirty="0"/>
              <a:t>OpenBSD</a:t>
            </a:r>
            <a:r>
              <a:rPr lang="ru-RU" dirty="0"/>
              <a:t>, </a:t>
            </a:r>
            <a:r>
              <a:rPr lang="en-US" dirty="0"/>
              <a:t>HP</a:t>
            </a:r>
            <a:r>
              <a:rPr lang="ru-RU" dirty="0"/>
              <a:t>-</a:t>
            </a:r>
            <a:r>
              <a:rPr lang="en-US" dirty="0"/>
              <a:t>UX</a:t>
            </a:r>
            <a:r>
              <a:rPr lang="ru-RU" dirty="0"/>
              <a:t>, </a:t>
            </a:r>
            <a:r>
              <a:rPr lang="en-US" dirty="0"/>
              <a:t>FreeBSD </a:t>
            </a:r>
            <a:r>
              <a:rPr lang="ru-RU" dirty="0"/>
              <a:t>и др. ),</a:t>
            </a:r>
          </a:p>
          <a:p>
            <a:r>
              <a:rPr lang="en-US" dirty="0"/>
              <a:t>Mac OS</a:t>
            </a:r>
            <a:r>
              <a:rPr lang="ru-RU" dirty="0"/>
              <a:t>, </a:t>
            </a:r>
          </a:p>
          <a:p>
            <a:r>
              <a:rPr lang="en-US" dirty="0"/>
              <a:t>QNX</a:t>
            </a:r>
            <a:r>
              <a:rPr lang="ru-RU" dirty="0"/>
              <a:t>,</a:t>
            </a:r>
          </a:p>
          <a:p>
            <a:r>
              <a:rPr lang="ru-RU" dirty="0"/>
              <a:t>мобильные операционные системы: </a:t>
            </a:r>
            <a:r>
              <a:rPr lang="en-US" dirty="0"/>
              <a:t>iOS</a:t>
            </a:r>
            <a:r>
              <a:rPr lang="ru-RU" dirty="0"/>
              <a:t>, </a:t>
            </a:r>
            <a:r>
              <a:rPr lang="en-US" dirty="0"/>
              <a:t>Android</a:t>
            </a:r>
            <a:r>
              <a:rPr lang="ru-RU" dirty="0"/>
              <a:t>, </a:t>
            </a:r>
            <a:r>
              <a:rPr lang="en-US" dirty="0"/>
              <a:t>Windows Phone</a:t>
            </a:r>
            <a:r>
              <a:rPr lang="ru-RU" dirty="0"/>
              <a:t>, </a:t>
            </a:r>
            <a:r>
              <a:rPr lang="en-US" dirty="0"/>
              <a:t>Windows RT</a:t>
            </a:r>
            <a:r>
              <a:rPr lang="ru-RU" dirty="0"/>
              <a:t>, </a:t>
            </a:r>
            <a:r>
              <a:rPr lang="en-US" dirty="0"/>
              <a:t>BlackBerry</a:t>
            </a:r>
            <a:r>
              <a:rPr lang="ru-RU" dirty="0"/>
              <a:t>.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9377083" y="1676400"/>
            <a:ext cx="2214282" cy="60063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Windows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9377083" y="2465295"/>
            <a:ext cx="2214282" cy="60063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Linux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9377083" y="3307977"/>
            <a:ext cx="2214282" cy="60063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Mac OS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9377083" y="4132730"/>
            <a:ext cx="2214282" cy="60063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9377083" y="4948518"/>
            <a:ext cx="2214282" cy="60063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QNX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675" y="1641671"/>
            <a:ext cx="761902" cy="67009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527" y="2370717"/>
            <a:ext cx="781050" cy="93726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2" r="30956" b="37395"/>
          <a:stretch/>
        </p:blipFill>
        <p:spPr>
          <a:xfrm>
            <a:off x="8417299" y="3207573"/>
            <a:ext cx="887506" cy="80144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299" y="3944473"/>
            <a:ext cx="959784" cy="95978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775" y="5024718"/>
            <a:ext cx="1344705" cy="44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28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5700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/>
              <a:t>QtDesigner</a:t>
            </a:r>
            <a:r>
              <a:rPr lang="en-US" sz="4000" dirty="0"/>
              <a:t> </a:t>
            </a:r>
            <a:r>
              <a:rPr lang="ru-RU" sz="4000" dirty="0"/>
              <a:t>для интерактивного создания </a:t>
            </a:r>
            <a:r>
              <a:rPr lang="en-US" sz="4000" dirty="0"/>
              <a:t>GUI</a:t>
            </a:r>
            <a:endParaRPr lang="ru-RU" sz="4000" dirty="0"/>
          </a:p>
        </p:txBody>
      </p:sp>
      <p:pic>
        <p:nvPicPr>
          <p:cNvPr id="2050" name="Picture 2" descr="Картинки по запросу Qt Designer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615" y="1203456"/>
            <a:ext cx="673477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096651" y="5657672"/>
            <a:ext cx="94613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i="0" dirty="0" err="1">
                <a:effectLst/>
                <a:latin typeface="Arial" panose="020B0604020202020204" pitchFamily="34" charset="0"/>
              </a:rPr>
              <a:t>Qt</a:t>
            </a:r>
            <a:r>
              <a:rPr lang="ru-RU" b="1" i="0" dirty="0">
                <a:effectLst/>
                <a:latin typeface="Arial" panose="020B0604020202020204" pitchFamily="34" charset="0"/>
              </a:rPr>
              <a:t> </a:t>
            </a:r>
            <a:r>
              <a:rPr lang="ru-RU" b="1" i="0" dirty="0" err="1">
                <a:effectLst/>
                <a:latin typeface="Arial" panose="020B0604020202020204" pitchFamily="34" charset="0"/>
              </a:rPr>
              <a:t>Designer</a:t>
            </a:r>
            <a:r>
              <a:rPr lang="ru-RU" b="0" i="0" dirty="0">
                <a:effectLst/>
                <a:latin typeface="Arial" panose="020B0604020202020204" pitchFamily="34" charset="0"/>
              </a:rPr>
              <a:t> — </a:t>
            </a:r>
            <a:r>
              <a:rPr lang="ru-RU" b="0" i="0" u="none" strike="noStrike" dirty="0">
                <a:effectLst/>
                <a:latin typeface="Arial" panose="020B0604020202020204" pitchFamily="34" charset="0"/>
              </a:rPr>
              <a:t>кроссплатформенная</a:t>
            </a:r>
            <a:r>
              <a:rPr lang="ru-RU" b="0" i="0" dirty="0">
                <a:effectLst/>
                <a:latin typeface="Arial" panose="020B0604020202020204" pitchFamily="34" charset="0"/>
              </a:rPr>
              <a:t> </a:t>
            </a:r>
            <a:r>
              <a:rPr lang="ru-RU" b="0" i="0" u="none" strike="noStrike" dirty="0">
                <a:effectLst/>
                <a:latin typeface="Arial" panose="020B0604020202020204" pitchFamily="34" charset="0"/>
              </a:rPr>
              <a:t>свободная</a:t>
            </a:r>
            <a:r>
              <a:rPr lang="ru-RU" b="0" i="0" dirty="0">
                <a:effectLst/>
                <a:latin typeface="Arial" panose="020B0604020202020204" pitchFamily="34" charset="0"/>
              </a:rPr>
              <a:t> среда для разработки </a:t>
            </a:r>
            <a:r>
              <a:rPr lang="ru-RU" b="0" i="0" u="none" strike="noStrike" dirty="0">
                <a:effectLst/>
                <a:latin typeface="Arial" panose="020B0604020202020204" pitchFamily="34" charset="0"/>
              </a:rPr>
              <a:t>графических интерфейсов</a:t>
            </a:r>
            <a:r>
              <a:rPr lang="ru-RU" b="0" i="0" dirty="0">
                <a:effectLst/>
                <a:latin typeface="Arial" panose="020B0604020202020204" pitchFamily="34" charset="0"/>
              </a:rPr>
              <a:t> (GUI) программ использующих библиотеку </a:t>
            </a:r>
            <a:r>
              <a:rPr lang="ru-RU" b="0" i="0" u="none" strike="noStrike" dirty="0">
                <a:effectLst/>
                <a:latin typeface="Arial" panose="020B0604020202020204" pitchFamily="34" charset="0"/>
              </a:rPr>
              <a:t>Q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t</a:t>
            </a:r>
            <a:r>
              <a:rPr lang="ru-RU" b="0" i="0" dirty="0">
                <a:effectLst/>
                <a:latin typeface="Arial" panose="020B0604020202020204" pitchFamily="34" charset="0"/>
              </a:rPr>
              <a:t>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306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7667" y="126134"/>
            <a:ext cx="8596668" cy="1320800"/>
          </a:xfrm>
        </p:spPr>
        <p:txBody>
          <a:bodyPr/>
          <a:lstStyle/>
          <a:p>
            <a:pPr algn="ctr"/>
            <a:r>
              <a:rPr lang="ru-RU" dirty="0"/>
              <a:t>Широкая распространенность.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102659"/>
            <a:ext cx="10515600" cy="469561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/>
              <a:t>Qt</a:t>
            </a:r>
            <a:r>
              <a:rPr lang="en-US" dirty="0"/>
              <a:t> </a:t>
            </a:r>
            <a:r>
              <a:rPr lang="ru-RU" dirty="0"/>
              <a:t>используется разработчиками всего мира</a:t>
            </a:r>
            <a:r>
              <a:rPr lang="ru-RU" dirty="0" smtClean="0"/>
              <a:t>.</a:t>
            </a: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В </a:t>
            </a:r>
            <a:r>
              <a:rPr lang="ru-RU" dirty="0"/>
              <a:t>число активных пользователей </a:t>
            </a:r>
            <a:r>
              <a:rPr lang="en-US" dirty="0" err="1"/>
              <a:t>Qt</a:t>
            </a:r>
            <a:r>
              <a:rPr lang="ru-RU" dirty="0"/>
              <a:t> входят такие компании как: </a:t>
            </a:r>
            <a:r>
              <a:rPr lang="en-US" dirty="0"/>
              <a:t>Adobe</a:t>
            </a:r>
            <a:r>
              <a:rPr lang="ru-RU" dirty="0"/>
              <a:t>, </a:t>
            </a:r>
            <a:r>
              <a:rPr lang="en-US" dirty="0"/>
              <a:t>Amazon</a:t>
            </a:r>
            <a:r>
              <a:rPr lang="ru-RU" dirty="0"/>
              <a:t>, </a:t>
            </a:r>
            <a:r>
              <a:rPr lang="en-US" dirty="0"/>
              <a:t>AMD</a:t>
            </a:r>
            <a:r>
              <a:rPr lang="ru-RU" dirty="0"/>
              <a:t>, </a:t>
            </a:r>
            <a:r>
              <a:rPr lang="en-US" dirty="0"/>
              <a:t>Bosch</a:t>
            </a:r>
            <a:r>
              <a:rPr lang="ru-RU" dirty="0"/>
              <a:t>, </a:t>
            </a:r>
            <a:r>
              <a:rPr lang="en-US" dirty="0"/>
              <a:t>BlackBerry</a:t>
            </a:r>
            <a:r>
              <a:rPr lang="ru-RU" dirty="0"/>
              <a:t>, </a:t>
            </a:r>
            <a:r>
              <a:rPr lang="en-US" dirty="0"/>
              <a:t>Cannon</a:t>
            </a:r>
            <a:r>
              <a:rPr lang="ru-RU" dirty="0"/>
              <a:t>, </a:t>
            </a:r>
            <a:r>
              <a:rPr lang="en-US" dirty="0"/>
              <a:t>Cisco Systems</a:t>
            </a:r>
            <a:r>
              <a:rPr lang="ru-RU" dirty="0"/>
              <a:t>, </a:t>
            </a:r>
            <a:r>
              <a:rPr lang="en-US" dirty="0"/>
              <a:t>Disney</a:t>
            </a:r>
            <a:r>
              <a:rPr lang="ru-RU" dirty="0"/>
              <a:t>, </a:t>
            </a:r>
            <a:r>
              <a:rPr lang="en-US" dirty="0"/>
              <a:t>Intel</a:t>
            </a:r>
            <a:r>
              <a:rPr lang="ru-RU" dirty="0"/>
              <a:t>, </a:t>
            </a:r>
            <a:r>
              <a:rPr lang="en-US" dirty="0"/>
              <a:t>IBM</a:t>
            </a:r>
            <a:r>
              <a:rPr lang="ru-RU" dirty="0"/>
              <a:t>, </a:t>
            </a:r>
            <a:r>
              <a:rPr lang="en-US" dirty="0"/>
              <a:t>Panasonic</a:t>
            </a:r>
            <a:r>
              <a:rPr lang="ru-RU" dirty="0"/>
              <a:t>, </a:t>
            </a:r>
            <a:r>
              <a:rPr lang="en-US" dirty="0"/>
              <a:t>Google</a:t>
            </a:r>
            <a:r>
              <a:rPr lang="ru-RU" dirty="0"/>
              <a:t>, </a:t>
            </a:r>
            <a:r>
              <a:rPr lang="en-US" dirty="0"/>
              <a:t>NASA</a:t>
            </a:r>
            <a:r>
              <a:rPr lang="ru-RU" dirty="0"/>
              <a:t>, и т.д.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Picture 2" descr="Картинки по запросу autodesk maya 2016 q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20393"/>
            <a:ext cx="5098403" cy="3270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38200" y="6291262"/>
            <a:ext cx="594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Рис. 1. Редактор трехмерной графики </a:t>
            </a:r>
            <a:r>
              <a:rPr lang="en-US" dirty="0"/>
              <a:t>Autodesk Maya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0315" y="3020393"/>
            <a:ext cx="5463543" cy="32708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25613" y="6291262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Рис. 2. </a:t>
            </a:r>
            <a:r>
              <a:rPr lang="en-US" dirty="0"/>
              <a:t>Google Earth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419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690688"/>
            <a:ext cx="4924425" cy="3914154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635" y="1690688"/>
            <a:ext cx="5511165" cy="39141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1" y="5787510"/>
            <a:ext cx="4924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Рис. 3. Рабочий стол </a:t>
            </a:r>
            <a:r>
              <a:rPr lang="en-US" dirty="0"/>
              <a:t>KDE Software Compilation</a:t>
            </a:r>
            <a:r>
              <a:rPr lang="ru-RU" dirty="0"/>
              <a:t> 4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42635" y="5787510"/>
            <a:ext cx="5416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Рис. 4. Программа для виртуализации ОС </a:t>
            </a:r>
            <a:r>
              <a:rPr lang="en-US" dirty="0" err="1"/>
              <a:t>VirtualBox</a:t>
            </a:r>
            <a:endParaRPr lang="ru-RU" dirty="0"/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990600" y="5175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Qt. </a:t>
            </a:r>
            <a:r>
              <a:rPr lang="ru-RU" dirty="0"/>
              <a:t>Широкая распространенность.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602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Ясность">
  <a:themeElements>
    <a:clrScheme name="Ясность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Ясность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11670</TotalTime>
  <Words>1756</Words>
  <Application>Microsoft Office PowerPoint</Application>
  <PresentationFormat>Произвольный</PresentationFormat>
  <Paragraphs>255</Paragraphs>
  <Slides>39</Slides>
  <Notes>38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39</vt:i4>
      </vt:variant>
    </vt:vector>
  </HeadingPairs>
  <TitlesOfParts>
    <vt:vector size="40" baseType="lpstr">
      <vt:lpstr>Ясность</vt:lpstr>
      <vt:lpstr>Семинар 1 </vt:lpstr>
      <vt:lpstr>Что такое Qt?</vt:lpstr>
      <vt:lpstr>Чем отличается фреймворк от библиотеки?</vt:lpstr>
      <vt:lpstr>Преимущества Qt</vt:lpstr>
      <vt:lpstr>Преимущества Qt</vt:lpstr>
      <vt:lpstr>Платформонезависимость</vt:lpstr>
      <vt:lpstr>QtDesigner для интерактивного создания GUI</vt:lpstr>
      <vt:lpstr>Широкая распространенность. </vt:lpstr>
      <vt:lpstr>Презентация PowerPoint</vt:lpstr>
      <vt:lpstr>Особенности фреймворка Qt</vt:lpstr>
      <vt:lpstr>Особенности Qt. Объектные иерархии или модель «компонент-контейнер*»</vt:lpstr>
      <vt:lpstr>Особенности Qt. Объектные иерархии или механизм «компонент-контейнер*»</vt:lpstr>
      <vt:lpstr>Особенности Qt. Механизм «сигнал-слот».</vt:lpstr>
      <vt:lpstr>Особенности Qt. Механизм «сигнал-слот».</vt:lpstr>
      <vt:lpstr>Особенности Qt. Механизм «сигнал-слот».</vt:lpstr>
      <vt:lpstr>Особенности Qt. Механизм «сигнал-слот».</vt:lpstr>
      <vt:lpstr>Особенности Qt. Механизм «сигнал-слот».</vt:lpstr>
      <vt:lpstr>Модульность.</vt:lpstr>
      <vt:lpstr>Особенности Qt. Типы разрабатываемых приложений</vt:lpstr>
      <vt:lpstr>Qt Особенности. Компилятор метаобъектов MOC</vt:lpstr>
      <vt:lpstr>Особенности Qt. Своя система описания проекта.</vt:lpstr>
      <vt:lpstr>Особенности Qt. Собственная система описания проекта.</vt:lpstr>
      <vt:lpstr>Особенности Qt. Собственная система описания проекта.</vt:lpstr>
      <vt:lpstr>Qt Особенности. Собственная система описания проекта.</vt:lpstr>
      <vt:lpstr>Qt. Файл описания проекта .pro</vt:lpstr>
      <vt:lpstr>Лицензирование Qt</vt:lpstr>
      <vt:lpstr>Установка Qt</vt:lpstr>
      <vt:lpstr>Доступ к материалам по курсу</vt:lpstr>
      <vt:lpstr>Практическая часть::HelloWorld!</vt:lpstr>
      <vt:lpstr>Подготовка к работе</vt:lpstr>
      <vt:lpstr>Создание главного класса приложения (application.h)</vt:lpstr>
      <vt:lpstr>Презентация PowerPoint</vt:lpstr>
      <vt:lpstr>Создание главного окна приложения (mainwindow.h)</vt:lpstr>
      <vt:lpstr>Создание главного окна приложения (mainwindow.cpp)</vt:lpstr>
      <vt:lpstr>main.cpp</vt:lpstr>
      <vt:lpstr>Файл описания проекта hello.pro</vt:lpstr>
      <vt:lpstr>Для создания make-файла проекта, в директории с проектом необходимо выполнить команду $qmake имя_файла_проекта.pro</vt:lpstr>
      <vt:lpstr>Для создания исполняемого файла выполнить команду $make</vt:lpstr>
      <vt:lpstr>В случае успешной сборки проекта, для запуска программы выполнить  $./имя_проекта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gagarin095@gmail.com</dc:creator>
  <cp:lastModifiedBy>kate</cp:lastModifiedBy>
  <cp:revision>107</cp:revision>
  <dcterms:created xsi:type="dcterms:W3CDTF">2017-01-30T08:43:01Z</dcterms:created>
  <dcterms:modified xsi:type="dcterms:W3CDTF">2019-09-03T16:24:06Z</dcterms:modified>
</cp:coreProperties>
</file>